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0"/>
  </p:notesMasterIdLst>
  <p:sldIdLst>
    <p:sldId id="256" r:id="rId2"/>
    <p:sldId id="258" r:id="rId3"/>
    <p:sldId id="287" r:id="rId4"/>
    <p:sldId id="260" r:id="rId5"/>
    <p:sldId id="302" r:id="rId6"/>
    <p:sldId id="311" r:id="rId7"/>
    <p:sldId id="309" r:id="rId8"/>
    <p:sldId id="312" r:id="rId9"/>
    <p:sldId id="308" r:id="rId10"/>
    <p:sldId id="316" r:id="rId11"/>
    <p:sldId id="321" r:id="rId12"/>
    <p:sldId id="322" r:id="rId13"/>
    <p:sldId id="327" r:id="rId14"/>
    <p:sldId id="303" r:id="rId15"/>
    <p:sldId id="271" r:id="rId16"/>
    <p:sldId id="318" r:id="rId17"/>
    <p:sldId id="277" r:id="rId18"/>
    <p:sldId id="281" r:id="rId19"/>
  </p:sldIdLst>
  <p:sldSz cx="9144000" cy="5143500" type="screen16x9"/>
  <p:notesSz cx="6858000" cy="9144000"/>
  <p:embeddedFontLst>
    <p:embeddedFont>
      <p:font typeface="Cambria Math" panose="02040503050406030204" pitchFamily="18" charset="0"/>
      <p:regular r:id="rId21"/>
    </p:embeddedFont>
    <p:embeddedFont>
      <p:font typeface="Catamaran Light" panose="020B0604020202020204" charset="0"/>
      <p:regular r:id="rId22"/>
      <p:bold r:id="rId23"/>
    </p:embeddedFont>
    <p:embeddedFont>
      <p:font typeface="Fira Sans Extra Condensed Medium" panose="020B0604020202020204" charset="0"/>
      <p:regular r:id="rId24"/>
      <p:bold r:id="rId25"/>
      <p:italic r:id="rId26"/>
      <p:boldItalic r:id="rId27"/>
    </p:embeddedFont>
    <p:embeddedFont>
      <p:font typeface="Livvic" panose="020B0604020202020204" charset="0"/>
      <p:regular r:id="rId28"/>
      <p:bold r:id="rId29"/>
      <p:italic r:id="rId30"/>
      <p:boldItalic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ya Gupta" initials="TG" lastIdx="2" clrIdx="0">
    <p:extLst>
      <p:ext uri="{19B8F6BF-5375-455C-9EA6-DF929625EA0E}">
        <p15:presenceInfo xmlns:p15="http://schemas.microsoft.com/office/powerpoint/2012/main" userId="0679a4f5f5fde5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0C0"/>
    <a:srgbClr val="7B2507"/>
    <a:srgbClr val="760000"/>
    <a:srgbClr val="3399FF"/>
    <a:srgbClr val="99CCFF"/>
    <a:srgbClr val="6699FF"/>
    <a:srgbClr val="3366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2E0196-9849-4564-9F29-63D623FB968F}">
  <a:tblStyle styleId="{072E0196-9849-4564-9F29-63D623FB96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9" autoAdjust="0"/>
    <p:restoredTop sz="93587" autoAdjust="0"/>
  </p:normalViewPr>
  <p:slideViewPr>
    <p:cSldViewPr snapToGrid="0">
      <p:cViewPr varScale="1">
        <p:scale>
          <a:sx n="62" d="100"/>
          <a:sy n="62" d="100"/>
        </p:scale>
        <p:origin x="627"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040180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39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596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3e13d9a7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3e13d9a7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649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sz="1100" dirty="0"/>
              <a:t>Wang, </a:t>
            </a:r>
            <a:r>
              <a:rPr lang="en-GB" sz="1100" dirty="0" err="1"/>
              <a:t>ShuaiShuai</a:t>
            </a:r>
            <a:r>
              <a:rPr lang="en-GB" sz="1100" dirty="0"/>
              <a:t>, et al. "State estimation for quadrupedal using linear inverted pendulum model." </a:t>
            </a:r>
            <a:r>
              <a:rPr lang="en-GB" sz="1100" i="1" dirty="0"/>
              <a:t>2017 2nd international conference on advanced Robotics and Mechatronics (ICARM)</a:t>
            </a:r>
            <a:r>
              <a:rPr lang="en-GB" sz="1100" dirty="0"/>
              <a:t>. IEEE, 2017.</a:t>
            </a:r>
          </a:p>
          <a:p>
            <a:pPr>
              <a:buFont typeface="Arial" panose="020B0604020202020204" pitchFamily="34" charset="0"/>
              <a:buChar char="•"/>
            </a:pPr>
            <a:r>
              <a:rPr lang="en-GB" sz="1100" dirty="0" err="1"/>
              <a:t>Focchi</a:t>
            </a:r>
            <a:r>
              <a:rPr lang="en-GB" sz="1100" dirty="0"/>
              <a:t>, Michele, et al. "Heuristic planning for rough terrain locomotion in presence of external disturbances and variable perception quality." </a:t>
            </a:r>
            <a:r>
              <a:rPr lang="en-GB" sz="1100" i="1" dirty="0"/>
              <a:t>Advances in Robotics Research: From Lab to Market</a:t>
            </a:r>
            <a:r>
              <a:rPr lang="en-GB" sz="1100" dirty="0"/>
              <a:t>. Springer, Cham, 2020. 165-209.</a:t>
            </a:r>
          </a:p>
          <a:p>
            <a:pPr>
              <a:buFont typeface="Arial" panose="020B0604020202020204" pitchFamily="34" charset="0"/>
              <a:buChar char="•"/>
            </a:pPr>
            <a:r>
              <a:rPr lang="en-US" sz="1100" dirty="0" err="1"/>
              <a:t>Raibert</a:t>
            </a:r>
            <a:r>
              <a:rPr lang="en-US" sz="1100" dirty="0"/>
              <a:t>, Marc, et al. "</a:t>
            </a:r>
            <a:r>
              <a:rPr lang="en-US" sz="1100" dirty="0" err="1"/>
              <a:t>Bigdog</a:t>
            </a:r>
            <a:r>
              <a:rPr lang="en-US" sz="1100" dirty="0"/>
              <a:t>, the rough-terrain quadruped robot." </a:t>
            </a:r>
            <a:r>
              <a:rPr lang="en-US" sz="1100" i="1" dirty="0"/>
              <a:t>IFAC Proceedings Volumes</a:t>
            </a:r>
            <a:r>
              <a:rPr lang="en-US" sz="1100" dirty="0"/>
              <a:t> 41.2 (2008): 10822-10825.</a:t>
            </a:r>
          </a:p>
          <a:p>
            <a:pPr>
              <a:buFont typeface="Arial" panose="020B0604020202020204" pitchFamily="34" charset="0"/>
              <a:buChar char="•"/>
            </a:pPr>
            <a:r>
              <a:rPr lang="en-GB" sz="1100" dirty="0"/>
              <a:t>Chung, Jae-</a:t>
            </a:r>
            <a:r>
              <a:rPr lang="en-GB" sz="1100" dirty="0" err="1"/>
              <a:t>Wook</a:t>
            </a:r>
            <a:r>
              <a:rPr lang="en-GB" sz="1100" dirty="0"/>
              <a:t>, et al. "Posture stabilization strategy for a trotting point-foot quadruped robot." </a:t>
            </a:r>
            <a:r>
              <a:rPr lang="en-GB" sz="1100" i="1" dirty="0"/>
              <a:t>Journal of Intelligent &amp; Robotic Systems</a:t>
            </a:r>
            <a:r>
              <a:rPr lang="en-GB" sz="1100" dirty="0"/>
              <a:t> 72.3-4 (2013): 325-341.</a:t>
            </a:r>
          </a:p>
          <a:p>
            <a:pPr>
              <a:buFont typeface="Arial" panose="020B0604020202020204" pitchFamily="34" charset="0"/>
              <a:buChar char="•"/>
            </a:pPr>
            <a:r>
              <a:rPr lang="en-US" sz="1100" dirty="0" err="1"/>
              <a:t>Khorram</a:t>
            </a:r>
            <a:r>
              <a:rPr lang="en-US" sz="1100" dirty="0"/>
              <a:t>, Mahdi, and S. Ali A. </a:t>
            </a:r>
            <a:r>
              <a:rPr lang="en-US" sz="1100" dirty="0" err="1"/>
              <a:t>Moosavian</a:t>
            </a:r>
            <a:r>
              <a:rPr lang="en-US" sz="1100" dirty="0"/>
              <a:t>. "Push recovery of a quadruped robot on challenging terrains." </a:t>
            </a:r>
            <a:r>
              <a:rPr lang="en-US" sz="1100" i="1" dirty="0" err="1"/>
              <a:t>Robotica</a:t>
            </a:r>
            <a:r>
              <a:rPr lang="en-US" sz="1100" dirty="0"/>
              <a:t> 35.8 (2017): 1670-1689.</a:t>
            </a:r>
          </a:p>
          <a:p>
            <a:pPr>
              <a:buFont typeface="Arial" panose="020B0604020202020204" pitchFamily="34" charset="0"/>
              <a:buChar char="•"/>
            </a:pPr>
            <a:r>
              <a:rPr lang="en-GB" sz="1100" dirty="0" err="1"/>
              <a:t>Havoutis</a:t>
            </a:r>
            <a:r>
              <a:rPr lang="en-GB" sz="1100" dirty="0"/>
              <a:t>, </a:t>
            </a:r>
            <a:r>
              <a:rPr lang="en-GB" sz="1100" dirty="0" err="1"/>
              <a:t>Ioannis</a:t>
            </a:r>
            <a:r>
              <a:rPr lang="en-GB" sz="1100" dirty="0"/>
              <a:t>, et al. "Onboard perception-based trotting and crawling with the hydraulic quadruped robot (</a:t>
            </a:r>
            <a:r>
              <a:rPr lang="en-GB" sz="1100" dirty="0" err="1"/>
              <a:t>HyQ</a:t>
            </a:r>
            <a:r>
              <a:rPr lang="en-GB" sz="1100" dirty="0"/>
              <a:t>)." </a:t>
            </a:r>
            <a:r>
              <a:rPr lang="en-GB" sz="1100" i="1" dirty="0"/>
              <a:t>2013 IEEE/RSJ International Conference on Intelligent Robots and Systems</a:t>
            </a:r>
            <a:r>
              <a:rPr lang="en-GB" sz="1100" dirty="0"/>
              <a:t>. IEEE, 2013.</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68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3478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74219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831824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747589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7998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60" r:id="rId6"/>
    <p:sldLayoutId id="2147483661"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3074" name="Picture 2" descr="Image result for stage equipment unreal engine">
            <a:extLst>
              <a:ext uri="{FF2B5EF4-FFF2-40B4-BE49-F238E27FC236}">
                <a16:creationId xmlns:a16="http://schemas.microsoft.com/office/drawing/2014/main" id="{2ACAC02D-A3C0-448A-BDCD-F819C4FA6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4" name="Google Shape;124;p24"/>
          <p:cNvSpPr/>
          <p:nvPr/>
        </p:nvSpPr>
        <p:spPr>
          <a:xfrm rot="5400000">
            <a:off x="577609" y="146068"/>
            <a:ext cx="4452588" cy="5252721"/>
          </a:xfrm>
          <a:prstGeom prst="rect">
            <a:avLst/>
          </a:prstGeom>
          <a:solidFill>
            <a:srgbClr val="0070C0">
              <a:alpha val="69804"/>
            </a:srgbClr>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4"/>
          <p:cNvSpPr txBox="1">
            <a:spLocks noGrp="1"/>
          </p:cNvSpPr>
          <p:nvPr>
            <p:ph type="ctrTitle"/>
          </p:nvPr>
        </p:nvSpPr>
        <p:spPr>
          <a:xfrm>
            <a:off x="287998" y="1203385"/>
            <a:ext cx="5389215"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rPr>
              <a:t>MUSIC SYNCHRONISED STAGE LIGHTS</a:t>
            </a:r>
            <a:endParaRPr dirty="0">
              <a:solidFill>
                <a:schemeClr val="bg1"/>
              </a:solidFill>
            </a:endParaRPr>
          </a:p>
        </p:txBody>
      </p:sp>
      <p:sp>
        <p:nvSpPr>
          <p:cNvPr id="2" name="TextBox 1">
            <a:extLst>
              <a:ext uri="{FF2B5EF4-FFF2-40B4-BE49-F238E27FC236}">
                <a16:creationId xmlns:a16="http://schemas.microsoft.com/office/drawing/2014/main" id="{3A3C724C-F2FF-4362-BF0B-B180F162A7AA}"/>
              </a:ext>
            </a:extLst>
          </p:cNvPr>
          <p:cNvSpPr txBox="1"/>
          <p:nvPr/>
        </p:nvSpPr>
        <p:spPr>
          <a:xfrm>
            <a:off x="356245" y="2985685"/>
            <a:ext cx="5252720" cy="400110"/>
          </a:xfrm>
          <a:prstGeom prst="rect">
            <a:avLst/>
          </a:prstGeom>
          <a:noFill/>
        </p:spPr>
        <p:txBody>
          <a:bodyPr wrap="square" rtlCol="0">
            <a:spAutoFit/>
          </a:bodyPr>
          <a:lstStyle/>
          <a:p>
            <a:r>
              <a:rPr lang="en-US" sz="2000" dirty="0">
                <a:solidFill>
                  <a:schemeClr val="bg1"/>
                </a:solidFill>
                <a:latin typeface="Glacial Indifference" pitchFamily="50" charset="0"/>
                <a:ea typeface="Cambria" panose="02040503050406030204" pitchFamily="18" charset="0"/>
              </a:rPr>
              <a:t>COMPUTER GRAPHICS COURSE PROJECT</a:t>
            </a:r>
          </a:p>
        </p:txBody>
      </p:sp>
      <p:graphicFrame>
        <p:nvGraphicFramePr>
          <p:cNvPr id="4" name="Table 4">
            <a:extLst>
              <a:ext uri="{FF2B5EF4-FFF2-40B4-BE49-F238E27FC236}">
                <a16:creationId xmlns:a16="http://schemas.microsoft.com/office/drawing/2014/main" id="{2FB8BE50-F34D-41C0-AC78-1467E25B45E4}"/>
              </a:ext>
            </a:extLst>
          </p:cNvPr>
          <p:cNvGraphicFramePr>
            <a:graphicFrameLocks noGrp="1"/>
          </p:cNvGraphicFramePr>
          <p:nvPr>
            <p:extLst>
              <p:ext uri="{D42A27DB-BD31-4B8C-83A1-F6EECF244321}">
                <p14:modId xmlns:p14="http://schemas.microsoft.com/office/powerpoint/2010/main" val="3566384848"/>
              </p:ext>
            </p:extLst>
          </p:nvPr>
        </p:nvGraphicFramePr>
        <p:xfrm>
          <a:off x="500500" y="3456918"/>
          <a:ext cx="4538859" cy="1483360"/>
        </p:xfrm>
        <a:graphic>
          <a:graphicData uri="http://schemas.openxmlformats.org/drawingml/2006/table">
            <a:tbl>
              <a:tblPr firstRow="1" bandRow="1">
                <a:tableStyleId>{072E0196-9849-4564-9F29-63D623FB968F}</a:tableStyleId>
              </a:tblPr>
              <a:tblGrid>
                <a:gridCol w="2773087">
                  <a:extLst>
                    <a:ext uri="{9D8B030D-6E8A-4147-A177-3AD203B41FA5}">
                      <a16:colId xmlns:a16="http://schemas.microsoft.com/office/drawing/2014/main" val="283439056"/>
                    </a:ext>
                  </a:extLst>
                </a:gridCol>
                <a:gridCol w="1765772">
                  <a:extLst>
                    <a:ext uri="{9D8B030D-6E8A-4147-A177-3AD203B41FA5}">
                      <a16:colId xmlns:a16="http://schemas.microsoft.com/office/drawing/2014/main" val="3769997190"/>
                    </a:ext>
                  </a:extLst>
                </a:gridCol>
              </a:tblGrid>
              <a:tr h="370840">
                <a:tc>
                  <a:txBody>
                    <a:bodyPr/>
                    <a:lstStyle/>
                    <a:p>
                      <a:r>
                        <a:rPr lang="en-US" sz="1600" dirty="0" err="1">
                          <a:solidFill>
                            <a:schemeClr val="bg1"/>
                          </a:solidFill>
                          <a:latin typeface="Glacial Indifference" pitchFamily="50" charset="0"/>
                        </a:rPr>
                        <a:t>Divyanshu</a:t>
                      </a:r>
                      <a:r>
                        <a:rPr lang="en-US" sz="1600" dirty="0">
                          <a:solidFill>
                            <a:schemeClr val="bg1"/>
                          </a:solidFill>
                          <a:latin typeface="Glacial Indifference" pitchFamily="50" charset="0"/>
                        </a:rPr>
                        <a:t> Solanki </a:t>
                      </a:r>
                      <a:endParaRPr lang="en-GB" sz="1600" dirty="0">
                        <a:solidFill>
                          <a:schemeClr val="bg1"/>
                        </a:solidFill>
                        <a:latin typeface="Glacial Indifference" pitchFamily="50" charset="0"/>
                      </a:endParaRPr>
                    </a:p>
                  </a:txBody>
                  <a:tcPr/>
                </a:tc>
                <a:tc>
                  <a:txBody>
                    <a:bodyPr/>
                    <a:lstStyle/>
                    <a:p>
                      <a:r>
                        <a:rPr lang="en-US" sz="1600" dirty="0">
                          <a:solidFill>
                            <a:schemeClr val="bg1"/>
                          </a:solidFill>
                          <a:latin typeface="Glacial Indifference" pitchFamily="50" charset="0"/>
                        </a:rPr>
                        <a:t>160100070</a:t>
                      </a:r>
                      <a:endParaRPr lang="en-GB" sz="1600" dirty="0">
                        <a:solidFill>
                          <a:schemeClr val="bg1"/>
                        </a:solidFill>
                        <a:latin typeface="Glacial Indifference" pitchFamily="50" charset="0"/>
                      </a:endParaRPr>
                    </a:p>
                  </a:txBody>
                  <a:tcPr/>
                </a:tc>
                <a:extLst>
                  <a:ext uri="{0D108BD9-81ED-4DB2-BD59-A6C34878D82A}">
                    <a16:rowId xmlns:a16="http://schemas.microsoft.com/office/drawing/2014/main" val="4129844072"/>
                  </a:ext>
                </a:extLst>
              </a:tr>
              <a:tr h="370840">
                <a:tc>
                  <a:txBody>
                    <a:bodyPr/>
                    <a:lstStyle/>
                    <a:p>
                      <a:r>
                        <a:rPr lang="en-US" sz="1600" dirty="0" err="1">
                          <a:solidFill>
                            <a:schemeClr val="bg1"/>
                          </a:solidFill>
                          <a:latin typeface="Glacial Indifference" pitchFamily="50" charset="0"/>
                        </a:rPr>
                        <a:t>Pragun</a:t>
                      </a:r>
                      <a:r>
                        <a:rPr lang="en-US" sz="1600" dirty="0">
                          <a:solidFill>
                            <a:schemeClr val="bg1"/>
                          </a:solidFill>
                          <a:latin typeface="Glacial Indifference" pitchFamily="50" charset="0"/>
                        </a:rPr>
                        <a:t> </a:t>
                      </a:r>
                      <a:r>
                        <a:rPr lang="en-US" sz="1600" dirty="0" err="1">
                          <a:solidFill>
                            <a:schemeClr val="bg1"/>
                          </a:solidFill>
                          <a:latin typeface="Glacial Indifference" pitchFamily="50" charset="0"/>
                        </a:rPr>
                        <a:t>Badhan</a:t>
                      </a:r>
                      <a:endParaRPr lang="en-GB" sz="1600" dirty="0">
                        <a:solidFill>
                          <a:schemeClr val="bg1"/>
                        </a:solidFill>
                        <a:latin typeface="Glacial Indifference" pitchFamily="50" charset="0"/>
                      </a:endParaRPr>
                    </a:p>
                  </a:txBody>
                  <a:tcPr/>
                </a:tc>
                <a:tc>
                  <a:txBody>
                    <a:bodyPr/>
                    <a:lstStyle/>
                    <a:p>
                      <a:r>
                        <a:rPr lang="en-US" sz="1600" dirty="0">
                          <a:solidFill>
                            <a:schemeClr val="bg1"/>
                          </a:solidFill>
                          <a:latin typeface="Glacial Indifference" pitchFamily="50" charset="0"/>
                        </a:rPr>
                        <a:t>160100114</a:t>
                      </a:r>
                      <a:endParaRPr lang="en-GB" sz="1600" dirty="0">
                        <a:solidFill>
                          <a:schemeClr val="bg1"/>
                        </a:solidFill>
                        <a:latin typeface="Glacial Indifference" pitchFamily="50" charset="0"/>
                      </a:endParaRPr>
                    </a:p>
                  </a:txBody>
                  <a:tcPr/>
                </a:tc>
                <a:extLst>
                  <a:ext uri="{0D108BD9-81ED-4DB2-BD59-A6C34878D82A}">
                    <a16:rowId xmlns:a16="http://schemas.microsoft.com/office/drawing/2014/main" val="3930865215"/>
                  </a:ext>
                </a:extLst>
              </a:tr>
              <a:tr h="370840">
                <a:tc>
                  <a:txBody>
                    <a:bodyPr/>
                    <a:lstStyle/>
                    <a:p>
                      <a:r>
                        <a:rPr lang="en-US" sz="1600" dirty="0" err="1">
                          <a:solidFill>
                            <a:schemeClr val="bg1"/>
                          </a:solidFill>
                          <a:latin typeface="Glacial Indifference" pitchFamily="50" charset="0"/>
                        </a:rPr>
                        <a:t>Rahit</a:t>
                      </a:r>
                      <a:r>
                        <a:rPr lang="en-US" sz="1600" dirty="0">
                          <a:solidFill>
                            <a:schemeClr val="bg1"/>
                          </a:solidFill>
                          <a:latin typeface="Glacial Indifference" pitchFamily="50" charset="0"/>
                        </a:rPr>
                        <a:t> Sencha</a:t>
                      </a:r>
                      <a:endParaRPr lang="en-GB" sz="1600" dirty="0">
                        <a:solidFill>
                          <a:schemeClr val="bg1"/>
                        </a:solidFill>
                        <a:latin typeface="Glacial Indifference" pitchFamily="50" charset="0"/>
                      </a:endParaRPr>
                    </a:p>
                  </a:txBody>
                  <a:tcPr/>
                </a:tc>
                <a:tc>
                  <a:txBody>
                    <a:bodyPr/>
                    <a:lstStyle/>
                    <a:p>
                      <a:r>
                        <a:rPr lang="en-US" sz="1600" dirty="0">
                          <a:solidFill>
                            <a:schemeClr val="bg1"/>
                          </a:solidFill>
                          <a:latin typeface="Glacial Indifference" pitchFamily="50" charset="0"/>
                        </a:rPr>
                        <a:t>160100068</a:t>
                      </a:r>
                      <a:endParaRPr lang="en-GB" sz="1600" dirty="0">
                        <a:solidFill>
                          <a:schemeClr val="bg1"/>
                        </a:solidFill>
                        <a:latin typeface="Glacial Indifference" pitchFamily="50" charset="0"/>
                      </a:endParaRPr>
                    </a:p>
                  </a:txBody>
                  <a:tcPr/>
                </a:tc>
                <a:extLst>
                  <a:ext uri="{0D108BD9-81ED-4DB2-BD59-A6C34878D82A}">
                    <a16:rowId xmlns:a16="http://schemas.microsoft.com/office/drawing/2014/main" val="217392478"/>
                  </a:ext>
                </a:extLst>
              </a:tr>
              <a:tr h="370840">
                <a:tc>
                  <a:txBody>
                    <a:bodyPr/>
                    <a:lstStyle/>
                    <a:p>
                      <a:r>
                        <a:rPr lang="en-US" sz="1600" dirty="0">
                          <a:solidFill>
                            <a:schemeClr val="bg1"/>
                          </a:solidFill>
                          <a:latin typeface="Glacial Indifference" pitchFamily="50" charset="0"/>
                        </a:rPr>
                        <a:t>Tanya Gupta</a:t>
                      </a:r>
                      <a:endParaRPr lang="en-GB" sz="1600" dirty="0">
                        <a:solidFill>
                          <a:schemeClr val="bg1"/>
                        </a:solidFill>
                        <a:latin typeface="Glacial Indifference" pitchFamily="50" charset="0"/>
                      </a:endParaRPr>
                    </a:p>
                  </a:txBody>
                  <a:tcPr/>
                </a:tc>
                <a:tc>
                  <a:txBody>
                    <a:bodyPr/>
                    <a:lstStyle/>
                    <a:p>
                      <a:r>
                        <a:rPr lang="en-US" sz="1600" dirty="0">
                          <a:solidFill>
                            <a:schemeClr val="bg1"/>
                          </a:solidFill>
                          <a:latin typeface="Glacial Indifference" pitchFamily="50" charset="0"/>
                        </a:rPr>
                        <a:t>150040010</a:t>
                      </a:r>
                      <a:endParaRPr lang="en-GB" sz="1600" dirty="0">
                        <a:solidFill>
                          <a:schemeClr val="bg1"/>
                        </a:solidFill>
                        <a:latin typeface="Glacial Indifference" pitchFamily="50" charset="0"/>
                      </a:endParaRPr>
                    </a:p>
                  </a:txBody>
                  <a:tcPr/>
                </a:tc>
                <a:extLst>
                  <a:ext uri="{0D108BD9-81ED-4DB2-BD59-A6C34878D82A}">
                    <a16:rowId xmlns:a16="http://schemas.microsoft.com/office/drawing/2014/main" val="211936874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ctrTitle" idx="4"/>
          </p:nvPr>
        </p:nvSpPr>
        <p:spPr>
          <a:xfrm rot="5400000">
            <a:off x="6538213" y="1793493"/>
            <a:ext cx="3254710" cy="5344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MEL SPECTOGRAM</a:t>
            </a:r>
            <a:endParaRPr dirty="0"/>
          </a:p>
        </p:txBody>
      </p:sp>
      <p:sp>
        <p:nvSpPr>
          <p:cNvPr id="198" name="Google Shape;198;p29"/>
          <p:cNvSpPr/>
          <p:nvPr/>
        </p:nvSpPr>
        <p:spPr>
          <a:xfrm rot="10800000" flipH="1">
            <a:off x="0" y="0"/>
            <a:ext cx="7215000" cy="207300"/>
          </a:xfrm>
          <a:prstGeom prst="rect">
            <a:avLst/>
          </a:prstGeom>
          <a:solidFill>
            <a:srgbClr val="3399FF">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ubtitle 5">
            <a:extLst>
              <a:ext uri="{FF2B5EF4-FFF2-40B4-BE49-F238E27FC236}">
                <a16:creationId xmlns:a16="http://schemas.microsoft.com/office/drawing/2014/main" id="{A9FBBB9B-92D6-4F98-A2DA-84D1723F5734}"/>
              </a:ext>
            </a:extLst>
          </p:cNvPr>
          <p:cNvSpPr>
            <a:spLocks noGrp="1"/>
          </p:cNvSpPr>
          <p:nvPr>
            <p:ph type="subTitle" idx="3"/>
          </p:nvPr>
        </p:nvSpPr>
        <p:spPr>
          <a:xfrm>
            <a:off x="646684" y="433369"/>
            <a:ext cx="6562725" cy="1251870"/>
          </a:xfrm>
        </p:spPr>
        <p:txBody>
          <a:bodyPr/>
          <a:lstStyle/>
          <a:p>
            <a:pPr marL="173038" indent="0"/>
            <a:r>
              <a:rPr lang="en-US" sz="1600" dirty="0"/>
              <a:t>A spectrogram is a visual representation of the spectrum of frequencies of a signal as it varies with time. A Mel scale is a widely used scale in music which converts the frequencies (Hz) to </a:t>
            </a:r>
            <a:r>
              <a:rPr lang="en-US" sz="1600" dirty="0" err="1"/>
              <a:t>mels</a:t>
            </a:r>
            <a:r>
              <a:rPr lang="en-US" sz="1600" dirty="0"/>
              <a:t> as: </a:t>
            </a:r>
            <a:endParaRPr lang="en-GB" sz="1600"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E557449-70E0-4005-83D8-B31378CCF811}"/>
                  </a:ext>
                </a:extLst>
              </p:cNvPr>
              <p:cNvSpPr/>
              <p:nvPr/>
            </p:nvSpPr>
            <p:spPr>
              <a:xfrm>
                <a:off x="2547737" y="1258404"/>
                <a:ext cx="2483885" cy="6491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𝑚</m:t>
                      </m:r>
                      <m:r>
                        <a:rPr lang="en-GB">
                          <a:latin typeface="Cambria Math" panose="02040503050406030204" pitchFamily="18" charset="0"/>
                        </a:rPr>
                        <m:t>=2595∗</m:t>
                      </m:r>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r>
                                <a:rPr lang="en-GB">
                                  <a:latin typeface="Cambria Math" panose="02040503050406030204" pitchFamily="18" charset="0"/>
                                </a:rPr>
                                <m:t>1+</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𝑓</m:t>
                                      </m:r>
                                    </m:num>
                                    <m:den>
                                      <m:r>
                                        <a:rPr lang="en-GB">
                                          <a:latin typeface="Cambria Math" panose="02040503050406030204" pitchFamily="18" charset="0"/>
                                        </a:rPr>
                                        <m:t>700</m:t>
                                      </m:r>
                                    </m:den>
                                  </m:f>
                                </m:e>
                              </m:d>
                            </m:e>
                          </m:d>
                        </m:e>
                      </m:func>
                    </m:oMath>
                  </m:oMathPara>
                </a14:m>
                <a:endParaRPr lang="en-GB" dirty="0"/>
              </a:p>
            </p:txBody>
          </p:sp>
        </mc:Choice>
        <mc:Fallback xmlns="">
          <p:sp>
            <p:nvSpPr>
              <p:cNvPr id="17" name="Rectangle 16">
                <a:extLst>
                  <a:ext uri="{FF2B5EF4-FFF2-40B4-BE49-F238E27FC236}">
                    <a16:creationId xmlns:a16="http://schemas.microsoft.com/office/drawing/2014/main" id="{6E557449-70E0-4005-83D8-B31378CCF811}"/>
                  </a:ext>
                </a:extLst>
              </p:cNvPr>
              <p:cNvSpPr>
                <a:spLocks noRot="1" noChangeAspect="1" noMove="1" noResize="1" noEditPoints="1" noAdjustHandles="1" noChangeArrowheads="1" noChangeShapeType="1" noTextEdit="1"/>
              </p:cNvSpPr>
              <p:nvPr/>
            </p:nvSpPr>
            <p:spPr>
              <a:xfrm>
                <a:off x="2547737" y="1258404"/>
                <a:ext cx="2483885" cy="649152"/>
              </a:xfrm>
              <a:prstGeom prst="rect">
                <a:avLst/>
              </a:prstGeom>
              <a:blipFill>
                <a:blip r:embed="rId3"/>
                <a:stretch>
                  <a:fillRect/>
                </a:stretch>
              </a:blipFill>
            </p:spPr>
            <p:txBody>
              <a:bodyPr/>
              <a:lstStyle/>
              <a:p>
                <a:r>
                  <a:rPr lang="en-GB">
                    <a:noFill/>
                  </a:rPr>
                  <a:t> </a:t>
                </a:r>
              </a:p>
            </p:txBody>
          </p:sp>
        </mc:Fallback>
      </mc:AlternateContent>
      <p:sp>
        <p:nvSpPr>
          <p:cNvPr id="27" name="Subtitle 5">
            <a:extLst>
              <a:ext uri="{FF2B5EF4-FFF2-40B4-BE49-F238E27FC236}">
                <a16:creationId xmlns:a16="http://schemas.microsoft.com/office/drawing/2014/main" id="{B66E4813-1102-4A99-9BB8-FC0267A53F08}"/>
              </a:ext>
            </a:extLst>
          </p:cNvPr>
          <p:cNvSpPr txBox="1">
            <a:spLocks/>
          </p:cNvSpPr>
          <p:nvPr/>
        </p:nvSpPr>
        <p:spPr>
          <a:xfrm>
            <a:off x="646684" y="1884339"/>
            <a:ext cx="5921631" cy="1251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3038" indent="0"/>
            <a:r>
              <a:rPr lang="en-US" sz="1600" dirty="0"/>
              <a:t>A Mel Spectrogram shows which frequencies occur in the audio and at which time with what power/intensity. Hence it is a 3D graph and </a:t>
            </a:r>
            <a:r>
              <a:rPr lang="en-US" sz="1600" dirty="0" err="1"/>
              <a:t>Librosa</a:t>
            </a:r>
            <a:r>
              <a:rPr lang="en-US" sz="1600" dirty="0"/>
              <a:t> uses </a:t>
            </a:r>
            <a:r>
              <a:rPr lang="en-US" sz="1600" dirty="0" err="1"/>
              <a:t>colour</a:t>
            </a:r>
            <a:r>
              <a:rPr lang="en-US" sz="1600" dirty="0"/>
              <a:t> gradients to show the power values. </a:t>
            </a:r>
            <a:endParaRPr lang="en-GB" sz="1600" dirty="0"/>
          </a:p>
        </p:txBody>
      </p:sp>
      <p:sp>
        <p:nvSpPr>
          <p:cNvPr id="19" name="Rectangle 18">
            <a:extLst>
              <a:ext uri="{FF2B5EF4-FFF2-40B4-BE49-F238E27FC236}">
                <a16:creationId xmlns:a16="http://schemas.microsoft.com/office/drawing/2014/main" id="{28C8C11F-B658-4364-BD0A-2B78378B9BA9}"/>
              </a:ext>
            </a:extLst>
          </p:cNvPr>
          <p:cNvSpPr/>
          <p:nvPr/>
        </p:nvSpPr>
        <p:spPr>
          <a:xfrm>
            <a:off x="6793373" y="4084537"/>
            <a:ext cx="2209925" cy="738664"/>
          </a:xfrm>
          <a:prstGeom prst="rect">
            <a:avLst/>
          </a:prstGeom>
        </p:spPr>
        <p:txBody>
          <a:bodyPr wrap="square">
            <a:spAutoFit/>
          </a:bodyPr>
          <a:lstStyle/>
          <a:p>
            <a:r>
              <a:rPr lang="en-US" dirty="0">
                <a:latin typeface="Glacial Indifference" pitchFamily="50" charset="0"/>
              </a:rPr>
              <a:t>The spectrogram plot for Nirvana’s 1992 song “Come As You Are”</a:t>
            </a:r>
            <a:endParaRPr lang="en-GB" dirty="0">
              <a:latin typeface="Glacial Indifference" pitchFamily="50" charset="0"/>
            </a:endParaRPr>
          </a:p>
        </p:txBody>
      </p:sp>
      <p:pic>
        <p:nvPicPr>
          <p:cNvPr id="30" name="Picture 29">
            <a:extLst>
              <a:ext uri="{FF2B5EF4-FFF2-40B4-BE49-F238E27FC236}">
                <a16:creationId xmlns:a16="http://schemas.microsoft.com/office/drawing/2014/main" id="{8E9DB8FB-C949-4A19-B81B-92ABBE2A9E30}"/>
              </a:ext>
            </a:extLst>
          </p:cNvPr>
          <p:cNvPicPr/>
          <p:nvPr/>
        </p:nvPicPr>
        <p:blipFill>
          <a:blip r:embed="rId4">
            <a:extLst>
              <a:ext uri="{28A0092B-C50C-407E-A947-70E740481C1C}">
                <a14:useLocalDpi xmlns:a14="http://schemas.microsoft.com/office/drawing/2010/main" val="0"/>
              </a:ext>
            </a:extLst>
          </a:blip>
          <a:stretch>
            <a:fillRect/>
          </a:stretch>
        </p:blipFill>
        <p:spPr>
          <a:xfrm>
            <a:off x="326136" y="2820360"/>
            <a:ext cx="6562725" cy="2187575"/>
          </a:xfrm>
          <a:prstGeom prst="rect">
            <a:avLst/>
          </a:prstGeom>
        </p:spPr>
      </p:pic>
    </p:spTree>
    <p:extLst>
      <p:ext uri="{BB962C8B-B14F-4D97-AF65-F5344CB8AC3E}">
        <p14:creationId xmlns:p14="http://schemas.microsoft.com/office/powerpoint/2010/main" val="1399849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F383E5-7EE5-4798-8BB5-8AFEDC470167}"/>
              </a:ext>
            </a:extLst>
          </p:cNvPr>
          <p:cNvSpPr>
            <a:spLocks noGrp="1"/>
          </p:cNvSpPr>
          <p:nvPr>
            <p:ph type="ctrTitle" idx="4"/>
          </p:nvPr>
        </p:nvSpPr>
        <p:spPr>
          <a:xfrm rot="5400000">
            <a:off x="5747925" y="2381131"/>
            <a:ext cx="4775202" cy="500621"/>
          </a:xfrm>
        </p:spPr>
        <p:txBody>
          <a:bodyPr/>
          <a:lstStyle/>
          <a:p>
            <a:r>
              <a:rPr lang="en-US" dirty="0"/>
              <a:t>SEPARATING HARMONIC AND PERCUSSION COMPONENTS </a:t>
            </a:r>
            <a:endParaRPr lang="en-GB" dirty="0"/>
          </a:p>
        </p:txBody>
      </p:sp>
      <p:sp>
        <p:nvSpPr>
          <p:cNvPr id="3" name="Rectangle 2">
            <a:extLst>
              <a:ext uri="{FF2B5EF4-FFF2-40B4-BE49-F238E27FC236}">
                <a16:creationId xmlns:a16="http://schemas.microsoft.com/office/drawing/2014/main" id="{402769BB-22BA-4374-BB7E-375B4321E420}"/>
              </a:ext>
            </a:extLst>
          </p:cNvPr>
          <p:cNvSpPr/>
          <p:nvPr/>
        </p:nvSpPr>
        <p:spPr>
          <a:xfrm>
            <a:off x="467360" y="243840"/>
            <a:ext cx="6949440" cy="1815882"/>
          </a:xfrm>
          <a:prstGeom prst="rect">
            <a:avLst/>
          </a:prstGeom>
        </p:spPr>
        <p:txBody>
          <a:bodyPr wrap="square">
            <a:spAutoFit/>
          </a:bodyPr>
          <a:lstStyle/>
          <a:p>
            <a:pPr marL="285750" indent="-285750">
              <a:buFont typeface="Arial" panose="020B0604020202020204" pitchFamily="34" charset="0"/>
              <a:buChar char="•"/>
            </a:pPr>
            <a:r>
              <a:rPr lang="en-US" sz="1600" dirty="0">
                <a:latin typeface="Catamaran Light"/>
                <a:cs typeface="Catamaran Light"/>
                <a:sym typeface="Catamaran Light"/>
              </a:rPr>
              <a:t>The percussive components of the audio correspond to the sound from two colliding objects, for example, drums. Percussive sounds do not have a pitch but a very clear localization in time.</a:t>
            </a:r>
          </a:p>
          <a:p>
            <a:pPr marL="285750" indent="-285750">
              <a:buFont typeface="Arial" panose="020B0604020202020204" pitchFamily="34" charset="0"/>
              <a:buChar char="•"/>
            </a:pPr>
            <a:r>
              <a:rPr lang="en-US" sz="1600" dirty="0">
                <a:latin typeface="Catamaran Light"/>
                <a:cs typeface="Catamaran Light"/>
                <a:sym typeface="Catamaran Light"/>
              </a:rPr>
              <a:t> Harmonic sounds are perceived to have a certain pitch, for example a violin sound. Usually, a note played on an instrument (say piano) has onset of percussion (hammer strung on piano strings) followed by a harmonic tone (from the vibration of the strings)</a:t>
            </a:r>
            <a:endParaRPr lang="en-GB" sz="1600" dirty="0">
              <a:latin typeface="Catamaran Light"/>
              <a:cs typeface="Catamaran Light"/>
              <a:sym typeface="Catamaran Light"/>
            </a:endParaRPr>
          </a:p>
        </p:txBody>
      </p:sp>
      <p:pic>
        <p:nvPicPr>
          <p:cNvPr id="8" name="Picture 7">
            <a:extLst>
              <a:ext uri="{FF2B5EF4-FFF2-40B4-BE49-F238E27FC236}">
                <a16:creationId xmlns:a16="http://schemas.microsoft.com/office/drawing/2014/main" id="{E8730740-8E59-4475-8422-67545710C5E0}"/>
              </a:ext>
            </a:extLst>
          </p:cNvPr>
          <p:cNvPicPr/>
          <p:nvPr/>
        </p:nvPicPr>
        <p:blipFill>
          <a:blip r:embed="rId2">
            <a:extLst>
              <a:ext uri="{28A0092B-C50C-407E-A947-70E740481C1C}">
                <a14:useLocalDpi xmlns:a14="http://schemas.microsoft.com/office/drawing/2010/main" val="0"/>
              </a:ext>
            </a:extLst>
          </a:blip>
          <a:stretch>
            <a:fillRect/>
          </a:stretch>
        </p:blipFill>
        <p:spPr>
          <a:xfrm>
            <a:off x="925195" y="2059722"/>
            <a:ext cx="6369685" cy="3083778"/>
          </a:xfrm>
          <a:prstGeom prst="rect">
            <a:avLst/>
          </a:prstGeom>
        </p:spPr>
      </p:pic>
    </p:spTree>
    <p:extLst>
      <p:ext uri="{BB962C8B-B14F-4D97-AF65-F5344CB8AC3E}">
        <p14:creationId xmlns:p14="http://schemas.microsoft.com/office/powerpoint/2010/main" val="2875232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B860C00-A560-402D-93FE-8A923F3DF406}"/>
              </a:ext>
            </a:extLst>
          </p:cNvPr>
          <p:cNvSpPr>
            <a:spLocks noGrp="1"/>
          </p:cNvSpPr>
          <p:nvPr>
            <p:ph type="subTitle" idx="1"/>
          </p:nvPr>
        </p:nvSpPr>
        <p:spPr>
          <a:xfrm>
            <a:off x="498751" y="686267"/>
            <a:ext cx="6992703" cy="1108849"/>
          </a:xfrm>
        </p:spPr>
        <p:txBody>
          <a:bodyPr/>
          <a:lstStyle/>
          <a:p>
            <a:pPr marL="168275" indent="0"/>
            <a:r>
              <a:rPr lang="en-US" sz="1600" dirty="0"/>
              <a:t>Beat tracking simply means finding the time stamps where a listener “taps feet”, which is either the onset from a musical instrument which is regularly spaced as a part of the musical rhythm. </a:t>
            </a:r>
            <a:endParaRPr lang="en-GB" sz="1600" dirty="0"/>
          </a:p>
        </p:txBody>
      </p:sp>
      <p:sp>
        <p:nvSpPr>
          <p:cNvPr id="6" name="Title 5">
            <a:extLst>
              <a:ext uri="{FF2B5EF4-FFF2-40B4-BE49-F238E27FC236}">
                <a16:creationId xmlns:a16="http://schemas.microsoft.com/office/drawing/2014/main" id="{BDBAEE80-52AB-4860-82B7-2D2B5E52F1EF}"/>
              </a:ext>
            </a:extLst>
          </p:cNvPr>
          <p:cNvSpPr>
            <a:spLocks noGrp="1"/>
          </p:cNvSpPr>
          <p:nvPr>
            <p:ph type="ctrTitle" idx="4"/>
          </p:nvPr>
        </p:nvSpPr>
        <p:spPr/>
        <p:txBody>
          <a:bodyPr/>
          <a:lstStyle/>
          <a:p>
            <a:r>
              <a:rPr lang="en-US" dirty="0"/>
              <a:t>BEAT TRACKING AND TEMPO</a:t>
            </a:r>
            <a:endParaRPr lang="en-GB" dirty="0"/>
          </a:p>
        </p:txBody>
      </p:sp>
      <p:sp>
        <p:nvSpPr>
          <p:cNvPr id="2" name="Rectangle 1">
            <a:extLst>
              <a:ext uri="{FF2B5EF4-FFF2-40B4-BE49-F238E27FC236}">
                <a16:creationId xmlns:a16="http://schemas.microsoft.com/office/drawing/2014/main" id="{C05EB0BC-7FFF-41EE-8666-1E2A05D638E7}"/>
              </a:ext>
            </a:extLst>
          </p:cNvPr>
          <p:cNvSpPr/>
          <p:nvPr/>
        </p:nvSpPr>
        <p:spPr>
          <a:xfrm>
            <a:off x="878206" y="4217238"/>
            <a:ext cx="6030594" cy="307777"/>
          </a:xfrm>
          <a:prstGeom prst="rect">
            <a:avLst/>
          </a:prstGeom>
        </p:spPr>
        <p:txBody>
          <a:bodyPr wrap="square">
            <a:spAutoFit/>
          </a:bodyPr>
          <a:lstStyle/>
          <a:p>
            <a:r>
              <a:rPr lang="en-AU" dirty="0">
                <a:latin typeface="Glacial Indifference" pitchFamily="50" charset="0"/>
                <a:ea typeface="Times New Roman" panose="02020603050405020304" pitchFamily="18" charset="0"/>
              </a:rPr>
              <a:t>The spectrogram with beats shown (transparent vertical lines) is generated </a:t>
            </a:r>
            <a:endParaRPr lang="en-GB" dirty="0">
              <a:latin typeface="Glacial Indifference" pitchFamily="50" charset="0"/>
            </a:endParaRPr>
          </a:p>
        </p:txBody>
      </p:sp>
      <p:pic>
        <p:nvPicPr>
          <p:cNvPr id="8" name="Picture 7">
            <a:extLst>
              <a:ext uri="{FF2B5EF4-FFF2-40B4-BE49-F238E27FC236}">
                <a16:creationId xmlns:a16="http://schemas.microsoft.com/office/drawing/2014/main" id="{95ACA1B8-B453-4477-A28C-4DD5BA1F0DFF}"/>
              </a:ext>
            </a:extLst>
          </p:cNvPr>
          <p:cNvPicPr/>
          <p:nvPr/>
        </p:nvPicPr>
        <p:blipFill>
          <a:blip r:embed="rId2">
            <a:extLst>
              <a:ext uri="{28A0092B-C50C-407E-A947-70E740481C1C}">
                <a14:useLocalDpi xmlns:a14="http://schemas.microsoft.com/office/drawing/2010/main" val="0"/>
              </a:ext>
            </a:extLst>
          </a:blip>
          <a:stretch>
            <a:fillRect/>
          </a:stretch>
        </p:blipFill>
        <p:spPr>
          <a:xfrm>
            <a:off x="878205" y="1890020"/>
            <a:ext cx="6412230" cy="2137410"/>
          </a:xfrm>
          <a:prstGeom prst="rect">
            <a:avLst/>
          </a:prstGeom>
        </p:spPr>
      </p:pic>
    </p:spTree>
    <p:extLst>
      <p:ext uri="{BB962C8B-B14F-4D97-AF65-F5344CB8AC3E}">
        <p14:creationId xmlns:p14="http://schemas.microsoft.com/office/powerpoint/2010/main" val="2097127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CDDFD3-CAC5-4E77-97E4-751B7B0778BD}"/>
              </a:ext>
            </a:extLst>
          </p:cNvPr>
          <p:cNvSpPr>
            <a:spLocks noGrp="1"/>
          </p:cNvSpPr>
          <p:nvPr>
            <p:ph type="ctrTitle" idx="4"/>
          </p:nvPr>
        </p:nvSpPr>
        <p:spPr>
          <a:xfrm rot="5400000">
            <a:off x="6201820" y="2129886"/>
            <a:ext cx="3880533" cy="487500"/>
          </a:xfrm>
        </p:spPr>
        <p:txBody>
          <a:bodyPr/>
          <a:lstStyle/>
          <a:p>
            <a:r>
              <a:rPr lang="en-US" dirty="0"/>
              <a:t>CHROMAGRAM</a:t>
            </a:r>
            <a:endParaRPr lang="en-GB" dirty="0"/>
          </a:p>
        </p:txBody>
      </p:sp>
      <p:sp>
        <p:nvSpPr>
          <p:cNvPr id="7" name="Subtitle 2">
            <a:extLst>
              <a:ext uri="{FF2B5EF4-FFF2-40B4-BE49-F238E27FC236}">
                <a16:creationId xmlns:a16="http://schemas.microsoft.com/office/drawing/2014/main" id="{96F9CDA4-4F13-486D-8465-D39BB01B4BBD}"/>
              </a:ext>
            </a:extLst>
          </p:cNvPr>
          <p:cNvSpPr>
            <a:spLocks noGrp="1"/>
          </p:cNvSpPr>
          <p:nvPr>
            <p:ph type="subTitle" idx="1"/>
          </p:nvPr>
        </p:nvSpPr>
        <p:spPr>
          <a:xfrm>
            <a:off x="210737" y="335597"/>
            <a:ext cx="7571823" cy="2038636"/>
          </a:xfrm>
        </p:spPr>
        <p:txBody>
          <a:bodyPr/>
          <a:lstStyle/>
          <a:p>
            <a:pPr marL="117475" indent="0"/>
            <a:r>
              <a:rPr lang="en-US" sz="1600" dirty="0"/>
              <a:t>A </a:t>
            </a:r>
            <a:r>
              <a:rPr lang="en-US" sz="1600" dirty="0" err="1"/>
              <a:t>chromagram</a:t>
            </a:r>
            <a:r>
              <a:rPr lang="en-US" sz="1600" dirty="0"/>
              <a:t> represents what pitch classes belong in a sound and its various components. A pitch class is the set of all pitches which are a whole number of octaves apart. A </a:t>
            </a:r>
            <a:r>
              <a:rPr lang="en-US" sz="1600" dirty="0" err="1"/>
              <a:t>chromagram</a:t>
            </a:r>
            <a:r>
              <a:rPr lang="en-US" sz="1600" dirty="0"/>
              <a:t> is a 3-D graph showing the power/intensity of each pitch class at a time instant in the audio sample. This is particularly useful for us as the onset of an instrument can be tracked in the </a:t>
            </a:r>
            <a:r>
              <a:rPr lang="en-US" sz="1600" dirty="0" err="1"/>
              <a:t>chromogram</a:t>
            </a:r>
            <a:r>
              <a:rPr lang="en-US" sz="1600" dirty="0"/>
              <a:t>  and correspondingly the light can be moved and the duration for which it is lit.</a:t>
            </a:r>
            <a:endParaRPr lang="en-GB" sz="1600" dirty="0"/>
          </a:p>
        </p:txBody>
      </p:sp>
      <p:pic>
        <p:nvPicPr>
          <p:cNvPr id="11" name="Picture 10">
            <a:extLst>
              <a:ext uri="{FF2B5EF4-FFF2-40B4-BE49-F238E27FC236}">
                <a16:creationId xmlns:a16="http://schemas.microsoft.com/office/drawing/2014/main" id="{C3D8344C-7260-4BBB-BE2D-5DECB455A66C}"/>
              </a:ext>
            </a:extLst>
          </p:cNvPr>
          <p:cNvPicPr/>
          <p:nvPr/>
        </p:nvPicPr>
        <p:blipFill>
          <a:blip r:embed="rId2">
            <a:extLst>
              <a:ext uri="{28A0092B-C50C-407E-A947-70E740481C1C}">
                <a14:useLocalDpi xmlns:a14="http://schemas.microsoft.com/office/drawing/2010/main" val="0"/>
              </a:ext>
            </a:extLst>
          </a:blip>
          <a:stretch>
            <a:fillRect/>
          </a:stretch>
        </p:blipFill>
        <p:spPr>
          <a:xfrm>
            <a:off x="463148" y="1805305"/>
            <a:ext cx="6677025" cy="3338195"/>
          </a:xfrm>
          <a:prstGeom prst="rect">
            <a:avLst/>
          </a:prstGeom>
        </p:spPr>
      </p:pic>
      <p:sp>
        <p:nvSpPr>
          <p:cNvPr id="2" name="Rectangle 1">
            <a:extLst>
              <a:ext uri="{FF2B5EF4-FFF2-40B4-BE49-F238E27FC236}">
                <a16:creationId xmlns:a16="http://schemas.microsoft.com/office/drawing/2014/main" id="{6A65817E-A5C5-4CA2-B6BE-9E623DBD77E2}"/>
              </a:ext>
            </a:extLst>
          </p:cNvPr>
          <p:cNvSpPr/>
          <p:nvPr/>
        </p:nvSpPr>
        <p:spPr>
          <a:xfrm>
            <a:off x="6583680" y="3474609"/>
            <a:ext cx="2560320" cy="738664"/>
          </a:xfrm>
          <a:prstGeom prst="rect">
            <a:avLst/>
          </a:prstGeom>
        </p:spPr>
        <p:txBody>
          <a:bodyPr wrap="square">
            <a:spAutoFit/>
          </a:bodyPr>
          <a:lstStyle/>
          <a:p>
            <a:r>
              <a:rPr lang="en-AU" dirty="0">
                <a:latin typeface="Glacial Indifference" pitchFamily="50" charset="0"/>
                <a:ea typeface="Times New Roman" panose="02020603050405020304" pitchFamily="18" charset="0"/>
              </a:rPr>
              <a:t>The </a:t>
            </a:r>
            <a:r>
              <a:rPr lang="en-AU" dirty="0" err="1">
                <a:latin typeface="Glacial Indifference" pitchFamily="50" charset="0"/>
                <a:ea typeface="Times New Roman" panose="02020603050405020304" pitchFamily="18" charset="0"/>
              </a:rPr>
              <a:t>chromagram</a:t>
            </a:r>
            <a:r>
              <a:rPr lang="en-AU" dirty="0">
                <a:latin typeface="Glacial Indifference" pitchFamily="50" charset="0"/>
                <a:ea typeface="Times New Roman" panose="02020603050405020304" pitchFamily="18" charset="0"/>
              </a:rPr>
              <a:t> generated for </a:t>
            </a:r>
            <a:r>
              <a:rPr lang="en-US" dirty="0">
                <a:latin typeface="Glacial Indifference" pitchFamily="50" charset="0"/>
                <a:ea typeface="Times New Roman" panose="02020603050405020304" pitchFamily="18" charset="0"/>
              </a:rPr>
              <a:t>Nirvana’s 1992 song “Come As You Are” </a:t>
            </a:r>
            <a:endParaRPr lang="en-GB" dirty="0">
              <a:latin typeface="Glacial Indifference" pitchFamily="50" charset="0"/>
            </a:endParaRPr>
          </a:p>
        </p:txBody>
      </p:sp>
      <p:sp>
        <p:nvSpPr>
          <p:cNvPr id="12" name="Google Shape;420;p43">
            <a:extLst>
              <a:ext uri="{FF2B5EF4-FFF2-40B4-BE49-F238E27FC236}">
                <a16:creationId xmlns:a16="http://schemas.microsoft.com/office/drawing/2014/main" id="{0D4E9493-E7D5-43AA-8DE7-BA86C8B8AED0}"/>
              </a:ext>
            </a:extLst>
          </p:cNvPr>
          <p:cNvSpPr/>
          <p:nvPr/>
        </p:nvSpPr>
        <p:spPr>
          <a:xfrm>
            <a:off x="6941745" y="4512560"/>
            <a:ext cx="2131135" cy="512100"/>
          </a:xfrm>
          <a:prstGeom prst="rect">
            <a:avLst/>
          </a:prstGeom>
          <a:solidFill>
            <a:srgbClr val="99CCFF">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6;p43">
            <a:extLst>
              <a:ext uri="{FF2B5EF4-FFF2-40B4-BE49-F238E27FC236}">
                <a16:creationId xmlns:a16="http://schemas.microsoft.com/office/drawing/2014/main" id="{6D42FE2E-335E-4E9B-8B8E-FCFDA48E15F2}"/>
              </a:ext>
            </a:extLst>
          </p:cNvPr>
          <p:cNvSpPr txBox="1">
            <a:spLocks/>
          </p:cNvSpPr>
          <p:nvPr/>
        </p:nvSpPr>
        <p:spPr>
          <a:xfrm>
            <a:off x="7455455" y="459816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1600"/>
              <a:buFont typeface="Livvic"/>
              <a:buNone/>
              <a:defRPr sz="1800" b="1">
                <a:solidFill>
                  <a:schemeClr val="dk1"/>
                </a:solidFill>
                <a:latin typeface="Livvic"/>
                <a:ea typeface="Livvic"/>
                <a:cs typeface="Livvic"/>
                <a:sym typeface="Livvic"/>
              </a:defRPr>
            </a:lvl1pPr>
            <a:lvl2pPr>
              <a:buClr>
                <a:schemeClr val="dk1"/>
              </a:buClr>
              <a:buSzPts val="1600"/>
              <a:buFont typeface="Livvic"/>
              <a:buNone/>
              <a:defRPr sz="1600" b="1">
                <a:solidFill>
                  <a:schemeClr val="dk1"/>
                </a:solidFill>
                <a:latin typeface="Livvic"/>
                <a:ea typeface="Livvic"/>
                <a:cs typeface="Livvic"/>
                <a:sym typeface="Livvic"/>
              </a:defRPr>
            </a:lvl2pPr>
            <a:lvl3pPr>
              <a:buClr>
                <a:schemeClr val="dk1"/>
              </a:buClr>
              <a:buSzPts val="1600"/>
              <a:buFont typeface="Livvic"/>
              <a:buNone/>
              <a:defRPr sz="1600" b="1">
                <a:solidFill>
                  <a:schemeClr val="dk1"/>
                </a:solidFill>
                <a:latin typeface="Livvic"/>
                <a:ea typeface="Livvic"/>
                <a:cs typeface="Livvic"/>
                <a:sym typeface="Livvic"/>
              </a:defRPr>
            </a:lvl3pPr>
            <a:lvl4pPr>
              <a:buClr>
                <a:schemeClr val="dk1"/>
              </a:buClr>
              <a:buSzPts val="1600"/>
              <a:buFont typeface="Livvic"/>
              <a:buNone/>
              <a:defRPr sz="1600" b="1">
                <a:solidFill>
                  <a:schemeClr val="dk1"/>
                </a:solidFill>
                <a:latin typeface="Livvic"/>
                <a:ea typeface="Livvic"/>
                <a:cs typeface="Livvic"/>
                <a:sym typeface="Livvic"/>
              </a:defRPr>
            </a:lvl4pPr>
            <a:lvl5pPr>
              <a:buClr>
                <a:schemeClr val="dk1"/>
              </a:buClr>
              <a:buSzPts val="1600"/>
              <a:buFont typeface="Livvic"/>
              <a:buNone/>
              <a:defRPr sz="1600" b="1">
                <a:solidFill>
                  <a:schemeClr val="dk1"/>
                </a:solidFill>
                <a:latin typeface="Livvic"/>
                <a:ea typeface="Livvic"/>
                <a:cs typeface="Livvic"/>
                <a:sym typeface="Livvic"/>
              </a:defRPr>
            </a:lvl5pPr>
            <a:lvl6pPr>
              <a:buClr>
                <a:schemeClr val="dk1"/>
              </a:buClr>
              <a:buSzPts val="1600"/>
              <a:buFont typeface="Livvic"/>
              <a:buNone/>
              <a:defRPr sz="1600" b="1">
                <a:solidFill>
                  <a:schemeClr val="dk1"/>
                </a:solidFill>
                <a:latin typeface="Livvic"/>
                <a:ea typeface="Livvic"/>
                <a:cs typeface="Livvic"/>
                <a:sym typeface="Livvic"/>
              </a:defRPr>
            </a:lvl6pPr>
            <a:lvl7pPr>
              <a:buClr>
                <a:schemeClr val="dk1"/>
              </a:buClr>
              <a:buSzPts val="1600"/>
              <a:buFont typeface="Livvic"/>
              <a:buNone/>
              <a:defRPr sz="1600" b="1">
                <a:solidFill>
                  <a:schemeClr val="dk1"/>
                </a:solidFill>
                <a:latin typeface="Livvic"/>
                <a:ea typeface="Livvic"/>
                <a:cs typeface="Livvic"/>
                <a:sym typeface="Livvic"/>
              </a:defRPr>
            </a:lvl7pPr>
            <a:lvl8pPr>
              <a:buClr>
                <a:schemeClr val="dk1"/>
              </a:buClr>
              <a:buSzPts val="1600"/>
              <a:buFont typeface="Livvic"/>
              <a:buNone/>
              <a:defRPr sz="1600" b="1">
                <a:solidFill>
                  <a:schemeClr val="dk1"/>
                </a:solidFill>
                <a:latin typeface="Livvic"/>
                <a:ea typeface="Livvic"/>
                <a:cs typeface="Livvic"/>
                <a:sym typeface="Livvic"/>
              </a:defRPr>
            </a:lvl8pPr>
            <a:lvl9pPr>
              <a:buClr>
                <a:schemeClr val="dk1"/>
              </a:buClr>
              <a:buSzPts val="1600"/>
              <a:buFont typeface="Livvic"/>
              <a:buNone/>
              <a:defRPr sz="1600" b="1">
                <a:solidFill>
                  <a:schemeClr val="dk1"/>
                </a:solidFill>
                <a:latin typeface="Livvic"/>
                <a:ea typeface="Livvic"/>
                <a:cs typeface="Livvic"/>
                <a:sym typeface="Livvic"/>
              </a:defRPr>
            </a:lvl9pPr>
          </a:lstStyle>
          <a:p>
            <a:r>
              <a:rPr lang="en-GB" dirty="0"/>
              <a:t>DEMO</a:t>
            </a:r>
          </a:p>
        </p:txBody>
      </p:sp>
    </p:spTree>
    <p:extLst>
      <p:ext uri="{BB962C8B-B14F-4D97-AF65-F5344CB8AC3E}">
        <p14:creationId xmlns:p14="http://schemas.microsoft.com/office/powerpoint/2010/main" val="4187051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p:nvPr/>
        </p:nvSpPr>
        <p:spPr>
          <a:xfrm>
            <a:off x="-10415" y="25"/>
            <a:ext cx="1738500" cy="51435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2"/>
          </p:nvPr>
        </p:nvSpPr>
        <p:spPr>
          <a:xfrm rot="16200000">
            <a:off x="-1312285" y="2166803"/>
            <a:ext cx="4545646"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400" dirty="0">
                <a:solidFill>
                  <a:schemeClr val="bg1"/>
                </a:solidFill>
              </a:rPr>
              <a:t>04 </a:t>
            </a:r>
            <a:r>
              <a:rPr lang="es" sz="3200" dirty="0">
                <a:solidFill>
                  <a:schemeClr val="bg1"/>
                </a:solidFill>
              </a:rPr>
              <a:t> </a:t>
            </a:r>
            <a:r>
              <a:rPr lang="en-GB" sz="3200" dirty="0">
                <a:solidFill>
                  <a:schemeClr val="bg1"/>
                </a:solidFill>
              </a:rPr>
              <a:t>SPOTLIGHT RANDOMISATION</a:t>
            </a:r>
            <a:endParaRPr sz="3200" dirty="0">
              <a:solidFill>
                <a:schemeClr val="bg1"/>
              </a:solidFill>
            </a:endParaRPr>
          </a:p>
        </p:txBody>
      </p:sp>
      <p:pic>
        <p:nvPicPr>
          <p:cNvPr id="1026" name="Picture 2" descr="Image result for random spotlights">
            <a:extLst>
              <a:ext uri="{FF2B5EF4-FFF2-40B4-BE49-F238E27FC236}">
                <a16:creationId xmlns:a16="http://schemas.microsoft.com/office/drawing/2014/main" id="{5E59797E-CE67-4A41-8502-D6D3677B91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7" r="12222"/>
          <a:stretch/>
        </p:blipFill>
        <p:spPr bwMode="auto">
          <a:xfrm>
            <a:off x="1728085" y="0"/>
            <a:ext cx="741591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40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txBox="1">
            <a:spLocks noGrp="1"/>
          </p:cNvSpPr>
          <p:nvPr>
            <p:ph type="ctrTitle" idx="4"/>
          </p:nvPr>
        </p:nvSpPr>
        <p:spPr>
          <a:xfrm rot="16200000">
            <a:off x="-387865" y="3418960"/>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SPOTLIGHT CONTROL</a:t>
            </a:r>
            <a:endParaRPr dirty="0"/>
          </a:p>
        </p:txBody>
      </p:sp>
      <p:sp>
        <p:nvSpPr>
          <p:cNvPr id="11" name="TextBox 10">
            <a:extLst>
              <a:ext uri="{FF2B5EF4-FFF2-40B4-BE49-F238E27FC236}">
                <a16:creationId xmlns:a16="http://schemas.microsoft.com/office/drawing/2014/main" id="{66F7321E-0E3F-4941-8D1B-134AEB617BE4}"/>
              </a:ext>
            </a:extLst>
          </p:cNvPr>
          <p:cNvSpPr txBox="1"/>
          <p:nvPr/>
        </p:nvSpPr>
        <p:spPr>
          <a:xfrm>
            <a:off x="1208905" y="824880"/>
            <a:ext cx="3566294"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000"/>
              <a:buFont typeface="Catamaran Light"/>
              <a:buNone/>
              <a:defRPr sz="1600">
                <a:solidFill>
                  <a:schemeClr val="dk1"/>
                </a:solidFill>
                <a:latin typeface="Catamaran Light"/>
                <a:ea typeface="Catamaran Light"/>
                <a:cs typeface="Catamaran Light"/>
                <a:sym typeface="Catamaran Light"/>
              </a:defRPr>
            </a:lvl1pPr>
            <a:lvl2pPr marL="914400" indent="-304800">
              <a:buClr>
                <a:schemeClr val="dk1"/>
              </a:buClr>
              <a:buSzPts val="1000"/>
              <a:buFont typeface="Catamaran Light"/>
              <a:buNone/>
              <a:defRPr sz="1000">
                <a:solidFill>
                  <a:schemeClr val="dk1"/>
                </a:solidFill>
                <a:latin typeface="Catamaran Light"/>
                <a:ea typeface="Catamaran Light"/>
                <a:cs typeface="Catamaran Light"/>
                <a:sym typeface="Catamaran Light"/>
              </a:defRPr>
            </a:lvl2pPr>
            <a:lvl3pPr marL="1371600" indent="-304800">
              <a:buClr>
                <a:schemeClr val="dk1"/>
              </a:buClr>
              <a:buSzPts val="1000"/>
              <a:buFont typeface="Catamaran Light"/>
              <a:buNone/>
              <a:defRPr sz="1000">
                <a:solidFill>
                  <a:schemeClr val="dk1"/>
                </a:solidFill>
                <a:latin typeface="Catamaran Light"/>
                <a:ea typeface="Catamaran Light"/>
                <a:cs typeface="Catamaran Light"/>
                <a:sym typeface="Catamaran Light"/>
              </a:defRPr>
            </a:lvl3pPr>
            <a:lvl4pPr marL="1828800" indent="-304800">
              <a:buClr>
                <a:schemeClr val="dk1"/>
              </a:buClr>
              <a:buSzPts val="1000"/>
              <a:buFont typeface="Catamaran Light"/>
              <a:buNone/>
              <a:defRPr sz="1000">
                <a:solidFill>
                  <a:schemeClr val="dk1"/>
                </a:solidFill>
                <a:latin typeface="Catamaran Light"/>
                <a:ea typeface="Catamaran Light"/>
                <a:cs typeface="Catamaran Light"/>
                <a:sym typeface="Catamaran Light"/>
              </a:defRPr>
            </a:lvl4pPr>
            <a:lvl5pPr marL="2286000" indent="-304800">
              <a:buClr>
                <a:schemeClr val="dk1"/>
              </a:buClr>
              <a:buSzPts val="1000"/>
              <a:buFont typeface="Catamaran Light"/>
              <a:buNone/>
              <a:defRPr sz="1000">
                <a:solidFill>
                  <a:schemeClr val="dk1"/>
                </a:solidFill>
                <a:latin typeface="Catamaran Light"/>
                <a:ea typeface="Catamaran Light"/>
                <a:cs typeface="Catamaran Light"/>
                <a:sym typeface="Catamaran Light"/>
              </a:defRPr>
            </a:lvl5pPr>
            <a:lvl6pPr marL="2743200" indent="-304800">
              <a:buClr>
                <a:schemeClr val="dk1"/>
              </a:buClr>
              <a:buSzPts val="1000"/>
              <a:buFont typeface="Catamaran Light"/>
              <a:buNone/>
              <a:defRPr sz="1000">
                <a:solidFill>
                  <a:schemeClr val="dk1"/>
                </a:solidFill>
                <a:latin typeface="Catamaran Light"/>
                <a:ea typeface="Catamaran Light"/>
                <a:cs typeface="Catamaran Light"/>
                <a:sym typeface="Catamaran Light"/>
              </a:defRPr>
            </a:lvl6pPr>
            <a:lvl7pPr marL="3200400" indent="-304800">
              <a:buClr>
                <a:schemeClr val="dk1"/>
              </a:buClr>
              <a:buSzPts val="1000"/>
              <a:buFont typeface="Catamaran Light"/>
              <a:buNone/>
              <a:defRPr sz="1000">
                <a:solidFill>
                  <a:schemeClr val="dk1"/>
                </a:solidFill>
                <a:latin typeface="Catamaran Light"/>
                <a:ea typeface="Catamaran Light"/>
                <a:cs typeface="Catamaran Light"/>
                <a:sym typeface="Catamaran Light"/>
              </a:defRPr>
            </a:lvl7pPr>
            <a:lvl8pPr marL="3657600" indent="-304800">
              <a:buClr>
                <a:schemeClr val="dk1"/>
              </a:buClr>
              <a:buSzPts val="1000"/>
              <a:buFont typeface="Catamaran Light"/>
              <a:buNone/>
              <a:defRPr sz="1000">
                <a:solidFill>
                  <a:schemeClr val="dk1"/>
                </a:solidFill>
                <a:latin typeface="Catamaran Light"/>
                <a:ea typeface="Catamaran Light"/>
                <a:cs typeface="Catamaran Light"/>
                <a:sym typeface="Catamaran Light"/>
              </a:defRPr>
            </a:lvl8pPr>
            <a:lvl9pPr marL="4114800" indent="-304800">
              <a:buClr>
                <a:schemeClr val="dk1"/>
              </a:buClr>
              <a:buSzPts val="1000"/>
              <a:buFont typeface="Catamaran Light"/>
              <a:buNone/>
              <a:defRPr sz="1000">
                <a:solidFill>
                  <a:schemeClr val="dk1"/>
                </a:solidFill>
                <a:latin typeface="Catamaran Light"/>
                <a:ea typeface="Catamaran Light"/>
                <a:cs typeface="Catamaran Light"/>
                <a:sym typeface="Catamaran Light"/>
              </a:defRPr>
            </a:lvl9pPr>
          </a:lstStyle>
          <a:p>
            <a:pPr marL="285750" indent="-285750">
              <a:spcBef>
                <a:spcPts val="600"/>
              </a:spcBef>
              <a:buFont typeface="Arial" panose="020B0604020202020204" pitchFamily="34" charset="0"/>
              <a:buChar char="•"/>
            </a:pPr>
            <a:r>
              <a:rPr lang="en-US" b="1" dirty="0">
                <a:solidFill>
                  <a:srgbClr val="000000"/>
                </a:solidFill>
              </a:rPr>
              <a:t>Randomize colors </a:t>
            </a:r>
            <a:r>
              <a:rPr lang="en-US" dirty="0">
                <a:solidFill>
                  <a:srgbClr val="000000"/>
                </a:solidFill>
              </a:rPr>
              <a:t>of each spotlight when a beat or sound pattern is changed</a:t>
            </a:r>
          </a:p>
          <a:p>
            <a:pPr marL="285750" indent="-285750">
              <a:spcBef>
                <a:spcPts val="600"/>
              </a:spcBef>
              <a:buFont typeface="Arial" panose="020B0604020202020204" pitchFamily="34" charset="0"/>
              <a:buChar char="•"/>
            </a:pPr>
            <a:r>
              <a:rPr lang="en-US" dirty="0">
                <a:solidFill>
                  <a:srgbClr val="000000"/>
                </a:solidFill>
              </a:rPr>
              <a:t>Control the </a:t>
            </a:r>
            <a:r>
              <a:rPr lang="en-US" b="1" dirty="0">
                <a:solidFill>
                  <a:srgbClr val="000000"/>
                </a:solidFill>
              </a:rPr>
              <a:t>flickering frequency </a:t>
            </a:r>
            <a:r>
              <a:rPr lang="en-US" dirty="0">
                <a:solidFill>
                  <a:srgbClr val="000000"/>
                </a:solidFill>
              </a:rPr>
              <a:t>based on beat frequency </a:t>
            </a:r>
          </a:p>
          <a:p>
            <a:pPr marL="285750" indent="-285750">
              <a:spcBef>
                <a:spcPts val="600"/>
              </a:spcBef>
              <a:buFont typeface="Arial" panose="020B0604020202020204" pitchFamily="34" charset="0"/>
              <a:buChar char="•"/>
            </a:pPr>
            <a:r>
              <a:rPr lang="en-US" dirty="0">
                <a:solidFill>
                  <a:srgbClr val="000000"/>
                </a:solidFill>
              </a:rPr>
              <a:t>Control the </a:t>
            </a:r>
            <a:r>
              <a:rPr lang="en-US" b="1" dirty="0">
                <a:solidFill>
                  <a:srgbClr val="000000"/>
                </a:solidFill>
              </a:rPr>
              <a:t>flicker intensity </a:t>
            </a:r>
            <a:r>
              <a:rPr lang="en-US" dirty="0">
                <a:solidFill>
                  <a:srgbClr val="000000"/>
                </a:solidFill>
              </a:rPr>
              <a:t>based on beat amplitude for sections of concert with beats in the song</a:t>
            </a:r>
          </a:p>
          <a:p>
            <a:pPr marL="285750" indent="-285750">
              <a:spcBef>
                <a:spcPts val="600"/>
              </a:spcBef>
              <a:buFont typeface="Arial" panose="020B0604020202020204" pitchFamily="34" charset="0"/>
              <a:buChar char="•"/>
            </a:pPr>
            <a:r>
              <a:rPr lang="en-US" dirty="0">
                <a:solidFill>
                  <a:srgbClr val="000000"/>
                </a:solidFill>
              </a:rPr>
              <a:t>For beat-less, slow sections, control</a:t>
            </a:r>
            <a:r>
              <a:rPr lang="en-US" b="1" dirty="0">
                <a:solidFill>
                  <a:srgbClr val="000000"/>
                </a:solidFill>
              </a:rPr>
              <a:t> fade in and fade out</a:t>
            </a:r>
            <a:r>
              <a:rPr lang="en-US" dirty="0">
                <a:solidFill>
                  <a:srgbClr val="000000"/>
                </a:solidFill>
              </a:rPr>
              <a:t> of lights</a:t>
            </a:r>
          </a:p>
        </p:txBody>
      </p:sp>
      <p:pic>
        <p:nvPicPr>
          <p:cNvPr id="24" name="Picture 23">
            <a:extLst>
              <a:ext uri="{FF2B5EF4-FFF2-40B4-BE49-F238E27FC236}">
                <a16:creationId xmlns:a16="http://schemas.microsoft.com/office/drawing/2014/main" id="{1971891E-0A55-4A30-95E1-8B4923314294}"/>
              </a:ext>
            </a:extLst>
          </p:cNvPr>
          <p:cNvPicPr/>
          <p:nvPr/>
        </p:nvPicPr>
        <p:blipFill>
          <a:blip r:embed="rId3"/>
          <a:stretch>
            <a:fillRect/>
          </a:stretch>
        </p:blipFill>
        <p:spPr>
          <a:xfrm>
            <a:off x="4775199" y="1139840"/>
            <a:ext cx="4120515" cy="3168000"/>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9064511-1887-49DB-981B-542727E20485}"/>
                  </a:ext>
                </a:extLst>
              </p:cNvPr>
              <p:cNvSpPr/>
              <p:nvPr/>
            </p:nvSpPr>
            <p:spPr>
              <a:xfrm>
                <a:off x="1666074" y="3909615"/>
                <a:ext cx="2702728" cy="501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𝑅𝑎𝑡𝑒</m:t>
                      </m:r>
                      <m:r>
                        <a:rPr lang="en-GB">
                          <a:latin typeface="Cambria Math" panose="02040503050406030204" pitchFamily="18" charset="0"/>
                        </a:rPr>
                        <m:t> </m:t>
                      </m:r>
                      <m:r>
                        <a:rPr lang="en-GB" i="1">
                          <a:latin typeface="Cambria Math" panose="02040503050406030204" pitchFamily="18" charset="0"/>
                        </a:rPr>
                        <m:t>𝑜𝑓</m:t>
                      </m:r>
                      <m:r>
                        <a:rPr lang="en-GB">
                          <a:latin typeface="Cambria Math" panose="02040503050406030204" pitchFamily="18" charset="0"/>
                        </a:rPr>
                        <m:t> </m:t>
                      </m:r>
                      <m:r>
                        <a:rPr lang="en-GB" i="1">
                          <a:latin typeface="Cambria Math" panose="02040503050406030204" pitchFamily="18" charset="0"/>
                        </a:rPr>
                        <m:t>𝑓𝑎𝑑𝑖𝑛𝑔</m:t>
                      </m:r>
                      <m:r>
                        <a:rPr lang="en-GB">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m:t>
                          </m:r>
                          <m:r>
                            <a:rPr lang="en-GB" i="1">
                              <a:latin typeface="Cambria Math" panose="02040503050406030204" pitchFamily="18" charset="0"/>
                            </a:rPr>
                            <m:t>𝑓𝑟𝑒𝑞𝑢𝑒𝑛𝑐𝑦</m:t>
                          </m:r>
                        </m:num>
                        <m:den>
                          <m:r>
                            <a:rPr lang="en-GB">
                              <a:latin typeface="Cambria Math" panose="02040503050406030204" pitchFamily="18" charset="0"/>
                            </a:rPr>
                            <m:t>∆</m:t>
                          </m:r>
                          <m:r>
                            <a:rPr lang="en-GB" i="1">
                              <a:latin typeface="Cambria Math" panose="02040503050406030204" pitchFamily="18" charset="0"/>
                            </a:rPr>
                            <m:t>𝑡𝑖𝑚𝑒</m:t>
                          </m:r>
                        </m:den>
                      </m:f>
                    </m:oMath>
                  </m:oMathPara>
                </a14:m>
                <a:endParaRPr lang="en-GB" dirty="0"/>
              </a:p>
            </p:txBody>
          </p:sp>
        </mc:Choice>
        <mc:Fallback xmlns="">
          <p:sp>
            <p:nvSpPr>
              <p:cNvPr id="16" name="Rectangle 15">
                <a:extLst>
                  <a:ext uri="{FF2B5EF4-FFF2-40B4-BE49-F238E27FC236}">
                    <a16:creationId xmlns:a16="http://schemas.microsoft.com/office/drawing/2014/main" id="{49064511-1887-49DB-981B-542727E20485}"/>
                  </a:ext>
                </a:extLst>
              </p:cNvPr>
              <p:cNvSpPr>
                <a:spLocks noRot="1" noChangeAspect="1" noMove="1" noResize="1" noEditPoints="1" noAdjustHandles="1" noChangeArrowheads="1" noChangeShapeType="1" noTextEdit="1"/>
              </p:cNvSpPr>
              <p:nvPr/>
            </p:nvSpPr>
            <p:spPr>
              <a:xfrm>
                <a:off x="1666074" y="3909615"/>
                <a:ext cx="2702728" cy="501869"/>
              </a:xfrm>
              <a:prstGeom prst="rect">
                <a:avLst/>
              </a:prstGeom>
              <a:blipFill>
                <a:blip r:embed="rId4"/>
                <a:stretch>
                  <a:fillRect b="-1205"/>
                </a:stretch>
              </a:blipFill>
            </p:spPr>
            <p:txBody>
              <a:bodyPr/>
              <a:lstStyle/>
              <a:p>
                <a:r>
                  <a:rPr lang="en-GB">
                    <a:noFill/>
                  </a:rPr>
                  <a:t> </a:t>
                </a:r>
              </a:p>
            </p:txBody>
          </p:sp>
        </mc:Fallback>
      </mc:AlternateContent>
      <p:sp>
        <p:nvSpPr>
          <p:cNvPr id="6" name="Google Shape;420;p43">
            <a:extLst>
              <a:ext uri="{FF2B5EF4-FFF2-40B4-BE49-F238E27FC236}">
                <a16:creationId xmlns:a16="http://schemas.microsoft.com/office/drawing/2014/main" id="{4A4769EC-38CC-44B8-9171-34F350D94118}"/>
              </a:ext>
            </a:extLst>
          </p:cNvPr>
          <p:cNvSpPr/>
          <p:nvPr/>
        </p:nvSpPr>
        <p:spPr>
          <a:xfrm>
            <a:off x="6941745" y="4512560"/>
            <a:ext cx="2131135" cy="512100"/>
          </a:xfrm>
          <a:prstGeom prst="rect">
            <a:avLst/>
          </a:prstGeom>
          <a:solidFill>
            <a:srgbClr val="99CCFF">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6;p43">
            <a:extLst>
              <a:ext uri="{FF2B5EF4-FFF2-40B4-BE49-F238E27FC236}">
                <a16:creationId xmlns:a16="http://schemas.microsoft.com/office/drawing/2014/main" id="{717BE827-907D-47E1-BF5B-7471950711EC}"/>
              </a:ext>
            </a:extLst>
          </p:cNvPr>
          <p:cNvSpPr txBox="1">
            <a:spLocks/>
          </p:cNvSpPr>
          <p:nvPr/>
        </p:nvSpPr>
        <p:spPr>
          <a:xfrm>
            <a:off x="7455455" y="459816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1600"/>
              <a:buFont typeface="Livvic"/>
              <a:buNone/>
              <a:defRPr sz="1800" b="1">
                <a:solidFill>
                  <a:schemeClr val="dk1"/>
                </a:solidFill>
                <a:latin typeface="Livvic"/>
                <a:ea typeface="Livvic"/>
                <a:cs typeface="Livvic"/>
                <a:sym typeface="Livvic"/>
              </a:defRPr>
            </a:lvl1pPr>
            <a:lvl2pPr>
              <a:buClr>
                <a:schemeClr val="dk1"/>
              </a:buClr>
              <a:buSzPts val="1600"/>
              <a:buFont typeface="Livvic"/>
              <a:buNone/>
              <a:defRPr sz="1600" b="1">
                <a:solidFill>
                  <a:schemeClr val="dk1"/>
                </a:solidFill>
                <a:latin typeface="Livvic"/>
                <a:ea typeface="Livvic"/>
                <a:cs typeface="Livvic"/>
                <a:sym typeface="Livvic"/>
              </a:defRPr>
            </a:lvl2pPr>
            <a:lvl3pPr>
              <a:buClr>
                <a:schemeClr val="dk1"/>
              </a:buClr>
              <a:buSzPts val="1600"/>
              <a:buFont typeface="Livvic"/>
              <a:buNone/>
              <a:defRPr sz="1600" b="1">
                <a:solidFill>
                  <a:schemeClr val="dk1"/>
                </a:solidFill>
                <a:latin typeface="Livvic"/>
                <a:ea typeface="Livvic"/>
                <a:cs typeface="Livvic"/>
                <a:sym typeface="Livvic"/>
              </a:defRPr>
            </a:lvl3pPr>
            <a:lvl4pPr>
              <a:buClr>
                <a:schemeClr val="dk1"/>
              </a:buClr>
              <a:buSzPts val="1600"/>
              <a:buFont typeface="Livvic"/>
              <a:buNone/>
              <a:defRPr sz="1600" b="1">
                <a:solidFill>
                  <a:schemeClr val="dk1"/>
                </a:solidFill>
                <a:latin typeface="Livvic"/>
                <a:ea typeface="Livvic"/>
                <a:cs typeface="Livvic"/>
                <a:sym typeface="Livvic"/>
              </a:defRPr>
            </a:lvl4pPr>
            <a:lvl5pPr>
              <a:buClr>
                <a:schemeClr val="dk1"/>
              </a:buClr>
              <a:buSzPts val="1600"/>
              <a:buFont typeface="Livvic"/>
              <a:buNone/>
              <a:defRPr sz="1600" b="1">
                <a:solidFill>
                  <a:schemeClr val="dk1"/>
                </a:solidFill>
                <a:latin typeface="Livvic"/>
                <a:ea typeface="Livvic"/>
                <a:cs typeface="Livvic"/>
                <a:sym typeface="Livvic"/>
              </a:defRPr>
            </a:lvl5pPr>
            <a:lvl6pPr>
              <a:buClr>
                <a:schemeClr val="dk1"/>
              </a:buClr>
              <a:buSzPts val="1600"/>
              <a:buFont typeface="Livvic"/>
              <a:buNone/>
              <a:defRPr sz="1600" b="1">
                <a:solidFill>
                  <a:schemeClr val="dk1"/>
                </a:solidFill>
                <a:latin typeface="Livvic"/>
                <a:ea typeface="Livvic"/>
                <a:cs typeface="Livvic"/>
                <a:sym typeface="Livvic"/>
              </a:defRPr>
            </a:lvl6pPr>
            <a:lvl7pPr>
              <a:buClr>
                <a:schemeClr val="dk1"/>
              </a:buClr>
              <a:buSzPts val="1600"/>
              <a:buFont typeface="Livvic"/>
              <a:buNone/>
              <a:defRPr sz="1600" b="1">
                <a:solidFill>
                  <a:schemeClr val="dk1"/>
                </a:solidFill>
                <a:latin typeface="Livvic"/>
                <a:ea typeface="Livvic"/>
                <a:cs typeface="Livvic"/>
                <a:sym typeface="Livvic"/>
              </a:defRPr>
            </a:lvl7pPr>
            <a:lvl8pPr>
              <a:buClr>
                <a:schemeClr val="dk1"/>
              </a:buClr>
              <a:buSzPts val="1600"/>
              <a:buFont typeface="Livvic"/>
              <a:buNone/>
              <a:defRPr sz="1600" b="1">
                <a:solidFill>
                  <a:schemeClr val="dk1"/>
                </a:solidFill>
                <a:latin typeface="Livvic"/>
                <a:ea typeface="Livvic"/>
                <a:cs typeface="Livvic"/>
                <a:sym typeface="Livvic"/>
              </a:defRPr>
            </a:lvl8pPr>
            <a:lvl9pPr>
              <a:buClr>
                <a:schemeClr val="dk1"/>
              </a:buClr>
              <a:buSzPts val="1600"/>
              <a:buFont typeface="Livvic"/>
              <a:buNone/>
              <a:defRPr sz="1600" b="1">
                <a:solidFill>
                  <a:schemeClr val="dk1"/>
                </a:solidFill>
                <a:latin typeface="Livvic"/>
                <a:ea typeface="Livvic"/>
                <a:cs typeface="Livvic"/>
                <a:sym typeface="Livvic"/>
              </a:defRPr>
            </a:lvl9pPr>
          </a:lstStyle>
          <a:p>
            <a:r>
              <a:rPr lang="en-GB" dirty="0"/>
              <a:t>DEMO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p:nvPr/>
        </p:nvSpPr>
        <p:spPr>
          <a:xfrm>
            <a:off x="7406385" y="25"/>
            <a:ext cx="1738500" cy="51435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2"/>
          </p:nvPr>
        </p:nvSpPr>
        <p:spPr>
          <a:xfrm rot="5400000">
            <a:off x="5931795" y="2166803"/>
            <a:ext cx="4545646"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4400" dirty="0">
                <a:solidFill>
                  <a:schemeClr val="bg1"/>
                </a:solidFill>
              </a:rPr>
              <a:t>05 </a:t>
            </a:r>
            <a:r>
              <a:rPr lang="es" sz="3200" dirty="0">
                <a:solidFill>
                  <a:schemeClr val="bg1"/>
                </a:solidFill>
              </a:rPr>
              <a:t> </a:t>
            </a:r>
            <a:r>
              <a:rPr lang="en-GB" sz="3200" dirty="0">
                <a:solidFill>
                  <a:schemeClr val="bg1"/>
                </a:solidFill>
              </a:rPr>
              <a:t>FUTURE WORK</a:t>
            </a:r>
            <a:endParaRPr sz="3200" dirty="0">
              <a:solidFill>
                <a:schemeClr val="bg1"/>
              </a:solidFill>
            </a:endParaRPr>
          </a:p>
        </p:txBody>
      </p:sp>
      <p:pic>
        <p:nvPicPr>
          <p:cNvPr id="1028" name="Picture 4" descr="Image result for what will i do next">
            <a:extLst>
              <a:ext uri="{FF2B5EF4-FFF2-40B4-BE49-F238E27FC236}">
                <a16:creationId xmlns:a16="http://schemas.microsoft.com/office/drawing/2014/main" id="{ABBFCAED-558A-429B-9000-8DB374C9E9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8" r="2256"/>
          <a:stretch/>
        </p:blipFill>
        <p:spPr bwMode="auto">
          <a:xfrm>
            <a:off x="1" y="-26"/>
            <a:ext cx="7416800" cy="51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910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cxnSp>
        <p:nvCxnSpPr>
          <p:cNvPr id="457" name="Google Shape;457;p45"/>
          <p:cNvCxnSpPr/>
          <p:nvPr/>
        </p:nvCxnSpPr>
        <p:spPr>
          <a:xfrm rot="10800000">
            <a:off x="2081682" y="533400"/>
            <a:ext cx="0" cy="2095500"/>
          </a:xfrm>
          <a:prstGeom prst="straightConnector1">
            <a:avLst/>
          </a:prstGeom>
          <a:noFill/>
          <a:ln w="19050" cap="flat" cmpd="sng">
            <a:solidFill>
              <a:srgbClr val="6699FF"/>
            </a:solidFill>
            <a:prstDash val="solid"/>
            <a:round/>
            <a:headEnd type="none" w="med" len="med"/>
            <a:tailEnd type="none" w="med" len="med"/>
          </a:ln>
        </p:spPr>
      </p:cxnSp>
      <p:cxnSp>
        <p:nvCxnSpPr>
          <p:cNvPr id="458" name="Google Shape;458;p45"/>
          <p:cNvCxnSpPr/>
          <p:nvPr/>
        </p:nvCxnSpPr>
        <p:spPr>
          <a:xfrm rot="10800000">
            <a:off x="4996332" y="533400"/>
            <a:ext cx="0" cy="2095500"/>
          </a:xfrm>
          <a:prstGeom prst="straightConnector1">
            <a:avLst/>
          </a:prstGeom>
          <a:noFill/>
          <a:ln w="19050" cap="flat" cmpd="sng">
            <a:solidFill>
              <a:srgbClr val="6699FF"/>
            </a:solidFill>
            <a:prstDash val="solid"/>
            <a:round/>
            <a:headEnd type="none" w="med" len="med"/>
            <a:tailEnd type="none" w="med" len="med"/>
          </a:ln>
        </p:spPr>
      </p:cxnSp>
      <p:sp>
        <p:nvSpPr>
          <p:cNvPr id="459" name="Google Shape;459;p45"/>
          <p:cNvSpPr txBox="1">
            <a:spLocks noGrp="1"/>
          </p:cNvSpPr>
          <p:nvPr>
            <p:ph type="ctrTitle"/>
          </p:nvPr>
        </p:nvSpPr>
        <p:spPr>
          <a:xfrm rot="5400000">
            <a:off x="6853738" y="1921444"/>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EXPANSION ON CURRENT WORK</a:t>
            </a:r>
            <a:endParaRPr dirty="0"/>
          </a:p>
        </p:txBody>
      </p:sp>
      <p:sp>
        <p:nvSpPr>
          <p:cNvPr id="460" name="Google Shape;460;p45"/>
          <p:cNvSpPr txBox="1"/>
          <p:nvPr/>
        </p:nvSpPr>
        <p:spPr>
          <a:xfrm>
            <a:off x="2075381" y="919649"/>
            <a:ext cx="2219156" cy="647956"/>
          </a:xfrm>
          <a:prstGeom prst="rect">
            <a:avLst/>
          </a:prstGeom>
          <a:noFill/>
          <a:ln>
            <a:noFill/>
          </a:ln>
        </p:spPr>
        <p:txBody>
          <a:bodyPr spcFirstLastPara="1" wrap="square" lIns="91425" tIns="91425" rIns="91425" bIns="91425" anchor="t" anchorCtr="0">
            <a:noAutofit/>
          </a:bodyPr>
          <a:lstStyle/>
          <a:p>
            <a:pPr lvl="0"/>
            <a:r>
              <a:rPr lang="en-US" sz="1600" dirty="0">
                <a:solidFill>
                  <a:schemeClr val="dk1"/>
                </a:solidFill>
                <a:latin typeface="Catamaran Light"/>
                <a:ea typeface="Catamaran Light"/>
                <a:cs typeface="Catamaran Light"/>
                <a:sym typeface="Catamaran Light"/>
              </a:rPr>
              <a:t>Strobes, black out, bright white flashes, hue shifts to make lights match the music</a:t>
            </a:r>
            <a:endParaRPr sz="1600" dirty="0">
              <a:solidFill>
                <a:schemeClr val="dk1"/>
              </a:solidFill>
              <a:latin typeface="Catamaran Light"/>
              <a:ea typeface="Catamaran Light"/>
              <a:cs typeface="Catamaran Light"/>
              <a:sym typeface="Catamaran Light"/>
            </a:endParaRPr>
          </a:p>
        </p:txBody>
      </p:sp>
      <p:sp>
        <p:nvSpPr>
          <p:cNvPr id="461" name="Google Shape;461;p45"/>
          <p:cNvSpPr txBox="1"/>
          <p:nvPr/>
        </p:nvSpPr>
        <p:spPr>
          <a:xfrm>
            <a:off x="2056331" y="613337"/>
            <a:ext cx="2403907" cy="5213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b="1" dirty="0">
                <a:solidFill>
                  <a:schemeClr val="dk1"/>
                </a:solidFill>
                <a:latin typeface="Livvic"/>
                <a:ea typeface="Livvic"/>
                <a:cs typeface="Livvic"/>
                <a:sym typeface="Livvic"/>
              </a:rPr>
              <a:t>POST-PROCESSING</a:t>
            </a:r>
            <a:endParaRPr sz="1800" b="1" dirty="0">
              <a:solidFill>
                <a:schemeClr val="dk1"/>
              </a:solidFill>
              <a:latin typeface="Livvic"/>
              <a:ea typeface="Livvic"/>
              <a:cs typeface="Livvic"/>
              <a:sym typeface="Livvic"/>
            </a:endParaRPr>
          </a:p>
        </p:txBody>
      </p:sp>
      <p:grpSp>
        <p:nvGrpSpPr>
          <p:cNvPr id="462" name="Google Shape;462;p45"/>
          <p:cNvGrpSpPr/>
          <p:nvPr/>
        </p:nvGrpSpPr>
        <p:grpSpPr>
          <a:xfrm>
            <a:off x="513207" y="2460601"/>
            <a:ext cx="6001362" cy="222300"/>
            <a:chOff x="1464850" y="436376"/>
            <a:chExt cx="6001362" cy="222300"/>
          </a:xfrm>
          <a:solidFill>
            <a:srgbClr val="3366FF"/>
          </a:solidFill>
        </p:grpSpPr>
        <p:sp>
          <p:nvSpPr>
            <p:cNvPr id="463" name="Google Shape;463;p45"/>
            <p:cNvSpPr/>
            <p:nvPr/>
          </p:nvSpPr>
          <p:spPr>
            <a:xfrm>
              <a:off x="1464850" y="436376"/>
              <a:ext cx="222300" cy="222300"/>
            </a:xfrm>
            <a:prstGeom prst="diamond">
              <a:avLst/>
            </a:prstGeom>
            <a:grpFill/>
            <a:ln>
              <a:solidFill>
                <a:srgbClr val="6699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5"/>
            <p:cNvSpPr/>
            <p:nvPr/>
          </p:nvSpPr>
          <p:spPr>
            <a:xfrm>
              <a:off x="4410215" y="436376"/>
              <a:ext cx="222300" cy="222300"/>
            </a:xfrm>
            <a:prstGeom prst="diamond">
              <a:avLst/>
            </a:prstGeom>
            <a:grpFill/>
            <a:ln>
              <a:solidFill>
                <a:srgbClr val="6699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7243912" y="436376"/>
              <a:ext cx="222300" cy="222300"/>
            </a:xfrm>
            <a:prstGeom prst="diamond">
              <a:avLst/>
            </a:prstGeom>
            <a:grpFill/>
            <a:ln>
              <a:solidFill>
                <a:srgbClr val="6699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2920366" y="436376"/>
              <a:ext cx="222300" cy="222300"/>
            </a:xfrm>
            <a:prstGeom prst="diamond">
              <a:avLst/>
            </a:prstGeom>
            <a:grpFill/>
            <a:ln>
              <a:solidFill>
                <a:srgbClr val="6699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5831847" y="436376"/>
              <a:ext cx="222300" cy="222300"/>
            </a:xfrm>
            <a:prstGeom prst="diamond">
              <a:avLst/>
            </a:prstGeom>
            <a:grpFill/>
            <a:ln>
              <a:solidFill>
                <a:srgbClr val="6699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 name="Google Shape;468;p45"/>
            <p:cNvCxnSpPr/>
            <p:nvPr/>
          </p:nvCxnSpPr>
          <p:spPr>
            <a:xfrm>
              <a:off x="1798637" y="547513"/>
              <a:ext cx="988200" cy="0"/>
            </a:xfrm>
            <a:prstGeom prst="straightConnector1">
              <a:avLst/>
            </a:prstGeom>
            <a:grpFill/>
            <a:ln w="19050" cap="flat" cmpd="sng">
              <a:solidFill>
                <a:srgbClr val="6699FF"/>
              </a:solidFill>
              <a:prstDash val="solid"/>
              <a:round/>
              <a:headEnd type="none" w="med" len="med"/>
              <a:tailEnd type="none" w="med" len="med"/>
            </a:ln>
          </p:spPr>
        </p:cxnSp>
        <p:cxnSp>
          <p:nvCxnSpPr>
            <p:cNvPr id="469" name="Google Shape;469;p45"/>
            <p:cNvCxnSpPr/>
            <p:nvPr/>
          </p:nvCxnSpPr>
          <p:spPr>
            <a:xfrm>
              <a:off x="3276248" y="547513"/>
              <a:ext cx="988200" cy="0"/>
            </a:xfrm>
            <a:prstGeom prst="straightConnector1">
              <a:avLst/>
            </a:prstGeom>
            <a:grpFill/>
            <a:ln w="19050" cap="flat" cmpd="sng">
              <a:solidFill>
                <a:srgbClr val="6699FF"/>
              </a:solidFill>
              <a:prstDash val="solid"/>
              <a:round/>
              <a:headEnd type="none" w="med" len="med"/>
              <a:tailEnd type="none" w="med" len="med"/>
            </a:ln>
          </p:spPr>
        </p:cxnSp>
        <p:cxnSp>
          <p:nvCxnSpPr>
            <p:cNvPr id="470" name="Google Shape;470;p45"/>
            <p:cNvCxnSpPr/>
            <p:nvPr/>
          </p:nvCxnSpPr>
          <p:spPr>
            <a:xfrm>
              <a:off x="4753898" y="547513"/>
              <a:ext cx="988200" cy="0"/>
            </a:xfrm>
            <a:prstGeom prst="straightConnector1">
              <a:avLst/>
            </a:prstGeom>
            <a:grpFill/>
            <a:ln w="19050" cap="flat" cmpd="sng">
              <a:solidFill>
                <a:srgbClr val="6699FF"/>
              </a:solidFill>
              <a:prstDash val="solid"/>
              <a:round/>
              <a:headEnd type="none" w="med" len="med"/>
              <a:tailEnd type="none" w="med" len="med"/>
            </a:ln>
          </p:spPr>
        </p:cxnSp>
        <p:cxnSp>
          <p:nvCxnSpPr>
            <p:cNvPr id="471" name="Google Shape;471;p45"/>
            <p:cNvCxnSpPr/>
            <p:nvPr/>
          </p:nvCxnSpPr>
          <p:spPr>
            <a:xfrm>
              <a:off x="6143961" y="547513"/>
              <a:ext cx="988200" cy="0"/>
            </a:xfrm>
            <a:prstGeom prst="straightConnector1">
              <a:avLst/>
            </a:prstGeom>
            <a:grpFill/>
            <a:ln w="19050" cap="flat" cmpd="sng">
              <a:solidFill>
                <a:srgbClr val="6699FF"/>
              </a:solidFill>
              <a:prstDash val="solid"/>
              <a:round/>
              <a:headEnd type="none" w="med" len="med"/>
              <a:tailEnd type="none" w="med" len="med"/>
            </a:ln>
          </p:spPr>
        </p:cxnSp>
      </p:grpSp>
      <p:sp>
        <p:nvSpPr>
          <p:cNvPr id="472" name="Google Shape;472;p45"/>
          <p:cNvSpPr txBox="1"/>
          <p:nvPr/>
        </p:nvSpPr>
        <p:spPr>
          <a:xfrm>
            <a:off x="4990031" y="919649"/>
            <a:ext cx="2532597" cy="647956"/>
          </a:xfrm>
          <a:prstGeom prst="rect">
            <a:avLst/>
          </a:prstGeom>
          <a:noFill/>
          <a:ln>
            <a:noFill/>
          </a:ln>
        </p:spPr>
        <p:txBody>
          <a:bodyPr spcFirstLastPara="1" wrap="square" lIns="91425" tIns="91425" rIns="91425" bIns="91425" anchor="t" anchorCtr="0">
            <a:noAutofit/>
          </a:bodyPr>
          <a:lstStyle/>
          <a:p>
            <a:pPr lvl="0"/>
            <a:r>
              <a:rPr lang="en-US" sz="1600" dirty="0">
                <a:solidFill>
                  <a:schemeClr val="dk1"/>
                </a:solidFill>
                <a:latin typeface="Catamaran Light"/>
                <a:ea typeface="Catamaran Light"/>
                <a:cs typeface="Catamaran Light"/>
                <a:sym typeface="Catamaran Light"/>
              </a:rPr>
              <a:t>Automatic connection of the spotlight control code with audio analysis code</a:t>
            </a:r>
            <a:endParaRPr sz="1600" dirty="0">
              <a:solidFill>
                <a:schemeClr val="dk1"/>
              </a:solidFill>
              <a:latin typeface="Catamaran Light"/>
              <a:ea typeface="Catamaran Light"/>
              <a:cs typeface="Catamaran Light"/>
              <a:sym typeface="Catamaran Light"/>
            </a:endParaRPr>
          </a:p>
        </p:txBody>
      </p:sp>
      <p:sp>
        <p:nvSpPr>
          <p:cNvPr id="473" name="Google Shape;473;p45"/>
          <p:cNvSpPr txBox="1"/>
          <p:nvPr/>
        </p:nvSpPr>
        <p:spPr>
          <a:xfrm>
            <a:off x="4970981" y="608177"/>
            <a:ext cx="2417411" cy="42799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dk1"/>
                </a:solidFill>
                <a:latin typeface="Livvic"/>
                <a:ea typeface="Livvic"/>
                <a:cs typeface="Livvic"/>
                <a:sym typeface="Livvic"/>
              </a:rPr>
              <a:t>CONNECTING</a:t>
            </a:r>
            <a:endParaRPr sz="1800" b="1" dirty="0">
              <a:solidFill>
                <a:schemeClr val="dk1"/>
              </a:solidFill>
              <a:latin typeface="Livvic"/>
              <a:ea typeface="Livvic"/>
              <a:cs typeface="Livvic"/>
              <a:sym typeface="Livvic"/>
            </a:endParaRPr>
          </a:p>
        </p:txBody>
      </p:sp>
      <p:cxnSp>
        <p:nvCxnSpPr>
          <p:cNvPr id="474" name="Google Shape;474;p45"/>
          <p:cNvCxnSpPr>
            <a:cxnSpLocks/>
            <a:endCxn id="464" idx="2"/>
          </p:cNvCxnSpPr>
          <p:nvPr/>
        </p:nvCxnSpPr>
        <p:spPr>
          <a:xfrm flipV="1">
            <a:off x="3558057" y="2682901"/>
            <a:ext cx="11665" cy="1927200"/>
          </a:xfrm>
          <a:prstGeom prst="straightConnector1">
            <a:avLst/>
          </a:prstGeom>
          <a:noFill/>
          <a:ln w="19050" cap="flat" cmpd="sng">
            <a:solidFill>
              <a:srgbClr val="6699FF"/>
            </a:solidFill>
            <a:prstDash val="solid"/>
            <a:round/>
            <a:headEnd type="none" w="med" len="med"/>
            <a:tailEnd type="none" w="med" len="med"/>
          </a:ln>
        </p:spPr>
      </p:cxnSp>
      <p:sp>
        <p:nvSpPr>
          <p:cNvPr id="475" name="Google Shape;475;p45"/>
          <p:cNvSpPr txBox="1"/>
          <p:nvPr/>
        </p:nvSpPr>
        <p:spPr>
          <a:xfrm>
            <a:off x="3589856" y="4011088"/>
            <a:ext cx="2377777" cy="611339"/>
          </a:xfrm>
          <a:prstGeom prst="rect">
            <a:avLst/>
          </a:prstGeom>
          <a:noFill/>
          <a:ln>
            <a:noFill/>
          </a:ln>
        </p:spPr>
        <p:txBody>
          <a:bodyPr spcFirstLastPara="1" wrap="square" lIns="91425" tIns="91425" rIns="91425" bIns="91425" anchor="t" anchorCtr="0">
            <a:noAutofit/>
          </a:bodyPr>
          <a:lstStyle/>
          <a:p>
            <a:pPr lvl="0"/>
            <a:r>
              <a:rPr lang="en-US" sz="1600" dirty="0">
                <a:solidFill>
                  <a:schemeClr val="dk1"/>
                </a:solidFill>
                <a:latin typeface="Catamaran Light"/>
                <a:ea typeface="Catamaran Light"/>
                <a:cs typeface="Catamaran Light"/>
                <a:sym typeface="Catamaran Light"/>
              </a:rPr>
              <a:t>Currently, we are limited to music files already stored in system</a:t>
            </a:r>
            <a:endParaRPr sz="1600" dirty="0">
              <a:solidFill>
                <a:schemeClr val="dk1"/>
              </a:solidFill>
              <a:latin typeface="Catamaran Light"/>
              <a:ea typeface="Catamaran Light"/>
              <a:cs typeface="Catamaran Light"/>
              <a:sym typeface="Catamaran Light"/>
            </a:endParaRPr>
          </a:p>
        </p:txBody>
      </p:sp>
      <p:sp>
        <p:nvSpPr>
          <p:cNvPr id="476" name="Google Shape;476;p45"/>
          <p:cNvSpPr txBox="1"/>
          <p:nvPr/>
        </p:nvSpPr>
        <p:spPr>
          <a:xfrm>
            <a:off x="3570805" y="3704263"/>
            <a:ext cx="2259681" cy="38821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dk1"/>
                </a:solidFill>
                <a:latin typeface="Livvic"/>
                <a:ea typeface="Livvic"/>
                <a:cs typeface="Livvic"/>
                <a:sym typeface="Livvic"/>
              </a:rPr>
              <a:t>REAL-TIME INPUT</a:t>
            </a:r>
            <a:endParaRPr sz="1800" b="1" dirty="0">
              <a:solidFill>
                <a:schemeClr val="dk1"/>
              </a:solidFill>
              <a:latin typeface="Livvic"/>
              <a:ea typeface="Livvic"/>
              <a:cs typeface="Livvic"/>
              <a:sym typeface="Livvic"/>
            </a:endParaRPr>
          </a:p>
        </p:txBody>
      </p:sp>
      <p:cxnSp>
        <p:nvCxnSpPr>
          <p:cNvPr id="477" name="Google Shape;477;p45"/>
          <p:cNvCxnSpPr>
            <a:cxnSpLocks/>
            <a:endCxn id="463" idx="2"/>
          </p:cNvCxnSpPr>
          <p:nvPr/>
        </p:nvCxnSpPr>
        <p:spPr>
          <a:xfrm flipV="1">
            <a:off x="614832" y="2682901"/>
            <a:ext cx="9525" cy="1927200"/>
          </a:xfrm>
          <a:prstGeom prst="straightConnector1">
            <a:avLst/>
          </a:prstGeom>
          <a:noFill/>
          <a:ln w="19050" cap="flat" cmpd="sng">
            <a:solidFill>
              <a:srgbClr val="6699FF"/>
            </a:solidFill>
            <a:prstDash val="solid"/>
            <a:round/>
            <a:headEnd type="none" w="med" len="med"/>
            <a:tailEnd type="none" w="med" len="med"/>
          </a:ln>
        </p:spPr>
      </p:cxnSp>
      <p:sp>
        <p:nvSpPr>
          <p:cNvPr id="478" name="Google Shape;478;p45"/>
          <p:cNvSpPr txBox="1"/>
          <p:nvPr/>
        </p:nvSpPr>
        <p:spPr>
          <a:xfrm>
            <a:off x="618056" y="4011088"/>
            <a:ext cx="2482726" cy="611339"/>
          </a:xfrm>
          <a:prstGeom prst="rect">
            <a:avLst/>
          </a:prstGeom>
          <a:noFill/>
          <a:ln>
            <a:noFill/>
          </a:ln>
        </p:spPr>
        <p:txBody>
          <a:bodyPr spcFirstLastPara="1" wrap="square" lIns="91425" tIns="91425" rIns="91425" bIns="91425" anchor="t" anchorCtr="0">
            <a:noAutofit/>
          </a:bodyPr>
          <a:lstStyle/>
          <a:p>
            <a:pPr lvl="0"/>
            <a:r>
              <a:rPr lang="en-US" sz="1600" dirty="0">
                <a:solidFill>
                  <a:schemeClr val="dk1"/>
                </a:solidFill>
                <a:latin typeface="Catamaran Light"/>
                <a:ea typeface="Catamaran Light"/>
                <a:cs typeface="Catamaran Light"/>
                <a:sym typeface="Catamaran Light"/>
              </a:rPr>
              <a:t>Genre identification in music can be effectively implemented using Neural Networks</a:t>
            </a:r>
            <a:endParaRPr sz="1600" dirty="0">
              <a:solidFill>
                <a:schemeClr val="dk1"/>
              </a:solidFill>
              <a:latin typeface="Catamaran Light"/>
              <a:ea typeface="Catamaran Light"/>
              <a:cs typeface="Catamaran Light"/>
              <a:sym typeface="Catamaran Light"/>
            </a:endParaRPr>
          </a:p>
        </p:txBody>
      </p:sp>
      <p:sp>
        <p:nvSpPr>
          <p:cNvPr id="479" name="Google Shape;479;p45"/>
          <p:cNvSpPr txBox="1"/>
          <p:nvPr/>
        </p:nvSpPr>
        <p:spPr>
          <a:xfrm>
            <a:off x="599007" y="3687034"/>
            <a:ext cx="2539130" cy="42029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dk1"/>
                </a:solidFill>
                <a:latin typeface="Livvic"/>
                <a:ea typeface="Livvic"/>
                <a:cs typeface="Livvic"/>
                <a:sym typeface="Livvic"/>
              </a:rPr>
              <a:t>MACHINE LEARNING</a:t>
            </a:r>
            <a:endParaRPr sz="1800" b="1" dirty="0">
              <a:solidFill>
                <a:schemeClr val="dk1"/>
              </a:solidFill>
              <a:latin typeface="Livvic"/>
              <a:ea typeface="Livvic"/>
              <a:cs typeface="Livvic"/>
              <a:sym typeface="Livvic"/>
            </a:endParaRPr>
          </a:p>
        </p:txBody>
      </p:sp>
      <p:cxnSp>
        <p:nvCxnSpPr>
          <p:cNvPr id="480" name="Google Shape;480;p45"/>
          <p:cNvCxnSpPr>
            <a:cxnSpLocks/>
            <a:endCxn id="465" idx="2"/>
          </p:cNvCxnSpPr>
          <p:nvPr/>
        </p:nvCxnSpPr>
        <p:spPr>
          <a:xfrm flipH="1" flipV="1">
            <a:off x="6403419" y="2682901"/>
            <a:ext cx="2614" cy="1927200"/>
          </a:xfrm>
          <a:prstGeom prst="straightConnector1">
            <a:avLst/>
          </a:prstGeom>
          <a:noFill/>
          <a:ln w="19050" cap="flat" cmpd="sng">
            <a:solidFill>
              <a:srgbClr val="6699FF"/>
            </a:solidFill>
            <a:prstDash val="solid"/>
            <a:round/>
            <a:headEnd type="none" w="med" len="med"/>
            <a:tailEnd type="none" w="med" len="med"/>
          </a:ln>
        </p:spPr>
      </p:cxnSp>
      <p:sp>
        <p:nvSpPr>
          <p:cNvPr id="481" name="Google Shape;481;p45"/>
          <p:cNvSpPr txBox="1"/>
          <p:nvPr/>
        </p:nvSpPr>
        <p:spPr>
          <a:xfrm>
            <a:off x="6428306" y="4011088"/>
            <a:ext cx="2125443" cy="611339"/>
          </a:xfrm>
          <a:prstGeom prst="rect">
            <a:avLst/>
          </a:prstGeom>
          <a:noFill/>
          <a:ln>
            <a:noFill/>
          </a:ln>
        </p:spPr>
        <p:txBody>
          <a:bodyPr spcFirstLastPara="1" wrap="square" lIns="91425" tIns="91425" rIns="91425" bIns="91425" anchor="t" anchorCtr="0">
            <a:noAutofit/>
          </a:bodyPr>
          <a:lstStyle/>
          <a:p>
            <a:pPr lvl="0"/>
            <a:r>
              <a:rPr lang="en-US" sz="1600" dirty="0">
                <a:solidFill>
                  <a:schemeClr val="dk1"/>
                </a:solidFill>
                <a:latin typeface="Catamaran Light"/>
                <a:ea typeface="Catamaran Light"/>
                <a:cs typeface="Catamaran Light"/>
                <a:sym typeface="Catamaran Light"/>
              </a:rPr>
              <a:t>Control of the rotation and solid angle of the spotlight cone, lasers &amp; artificial fog</a:t>
            </a:r>
          </a:p>
        </p:txBody>
      </p:sp>
      <p:sp>
        <p:nvSpPr>
          <p:cNvPr id="482" name="Google Shape;482;p45"/>
          <p:cNvSpPr txBox="1"/>
          <p:nvPr/>
        </p:nvSpPr>
        <p:spPr>
          <a:xfrm>
            <a:off x="6409256" y="3687034"/>
            <a:ext cx="2507244" cy="42029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b="1" dirty="0">
                <a:solidFill>
                  <a:schemeClr val="dk1"/>
                </a:solidFill>
                <a:latin typeface="Livvic"/>
                <a:ea typeface="Livvic"/>
                <a:cs typeface="Livvic"/>
                <a:sym typeface="Livvic"/>
              </a:rPr>
              <a:t>INCLUDE CONTROLS</a:t>
            </a:r>
            <a:endParaRPr sz="1800" b="1" dirty="0">
              <a:solidFill>
                <a:schemeClr val="dk1"/>
              </a:solidFill>
              <a:latin typeface="Livvic"/>
              <a:ea typeface="Livvic"/>
              <a:cs typeface="Livvic"/>
              <a:sym typeface="Livvic"/>
            </a:endParaRPr>
          </a:p>
        </p:txBody>
      </p:sp>
    </p:spTree>
    <p:extLst>
      <p:ext uri="{BB962C8B-B14F-4D97-AF65-F5344CB8AC3E}">
        <p14:creationId xmlns:p14="http://schemas.microsoft.com/office/powerpoint/2010/main" val="1002089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sp>
        <p:nvSpPr>
          <p:cNvPr id="573" name="Google Shape;573;p49"/>
          <p:cNvSpPr/>
          <p:nvPr/>
        </p:nvSpPr>
        <p:spPr>
          <a:xfrm rot="5400000">
            <a:off x="1428875" y="205200"/>
            <a:ext cx="3358800" cy="5026500"/>
          </a:xfrm>
          <a:prstGeom prst="rect">
            <a:avLst/>
          </a:prstGeom>
          <a:solidFill>
            <a:srgbClr val="99CCFF">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49"/>
          <p:cNvSpPr txBox="1">
            <a:spLocks noGrp="1"/>
          </p:cNvSpPr>
          <p:nvPr>
            <p:ph type="subTitle" idx="1"/>
          </p:nvPr>
        </p:nvSpPr>
        <p:spPr>
          <a:xfrm>
            <a:off x="831200" y="2314225"/>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600" dirty="0">
              <a:solidFill>
                <a:sysClr val="windowText" lastClr="000000"/>
              </a:solidFill>
            </a:endParaRPr>
          </a:p>
          <a:p>
            <a:pPr marL="0" lvl="0" indent="0" algn="l" rtl="0">
              <a:spcBef>
                <a:spcPts val="0"/>
              </a:spcBef>
              <a:spcAft>
                <a:spcPts val="0"/>
              </a:spcAft>
              <a:buClr>
                <a:schemeClr val="dk1"/>
              </a:buClr>
              <a:buSzPts val="1100"/>
              <a:buFont typeface="Arial"/>
              <a:buNone/>
            </a:pPr>
            <a:endParaRPr sz="1600" dirty="0">
              <a:solidFill>
                <a:sysClr val="windowText" lastClr="000000"/>
              </a:solidFill>
            </a:endParaRPr>
          </a:p>
        </p:txBody>
      </p:sp>
      <p:sp>
        <p:nvSpPr>
          <p:cNvPr id="575" name="Google Shape;575;p49"/>
          <p:cNvSpPr txBox="1">
            <a:spLocks noGrp="1"/>
          </p:cNvSpPr>
          <p:nvPr>
            <p:ph type="ctrTitle"/>
          </p:nvPr>
        </p:nvSpPr>
        <p:spPr>
          <a:xfrm>
            <a:off x="831200" y="497840"/>
            <a:ext cx="3740800" cy="27127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000" dirty="0">
                <a:solidFill>
                  <a:sysClr val="windowText" lastClr="000000"/>
                </a:solidFill>
              </a:rPr>
              <a:t>THANK </a:t>
            </a:r>
            <a:r>
              <a:rPr lang="en-GB" sz="4000" dirty="0">
                <a:solidFill>
                  <a:sysClr val="windowText" lastClr="000000"/>
                </a:solidFill>
              </a:rPr>
              <a:t>YOU!</a:t>
            </a:r>
            <a:endParaRPr sz="4000" dirty="0">
              <a:solidFill>
                <a:sysClr val="windowText" lastClr="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dirty="0"/>
              <a:t>TABLE OF CONTENTS</a:t>
            </a:r>
            <a:endParaRPr sz="2400" dirty="0"/>
          </a:p>
        </p:txBody>
      </p:sp>
      <p:sp>
        <p:nvSpPr>
          <p:cNvPr id="142" name="Google Shape;142;p26"/>
          <p:cNvSpPr/>
          <p:nvPr/>
        </p:nvSpPr>
        <p:spPr>
          <a:xfrm rot="-5400000" flipH="1">
            <a:off x="-957850" y="957899"/>
            <a:ext cx="5140800" cy="3225001"/>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6"/>
          <p:cNvSpPr txBox="1">
            <a:spLocks noGrp="1"/>
          </p:cNvSpPr>
          <p:nvPr>
            <p:ph type="ctrTitle" idx="6"/>
          </p:nvPr>
        </p:nvSpPr>
        <p:spPr>
          <a:xfrm>
            <a:off x="3382606" y="224645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dirty="0"/>
              <a:t>AUDIO ANALYSIS</a:t>
            </a:r>
            <a:endParaRPr sz="1600" dirty="0"/>
          </a:p>
        </p:txBody>
      </p:sp>
      <p:sp>
        <p:nvSpPr>
          <p:cNvPr id="145" name="Google Shape;145;p26"/>
          <p:cNvSpPr txBox="1">
            <a:spLocks noGrp="1"/>
          </p:cNvSpPr>
          <p:nvPr>
            <p:ph type="title" idx="8"/>
          </p:nvPr>
        </p:nvSpPr>
        <p:spPr>
          <a:xfrm>
            <a:off x="2023006" y="2323463"/>
            <a:ext cx="1278993" cy="577800"/>
          </a:xfrm>
          <a:prstGeom prst="rect">
            <a:avLst/>
          </a:prstGeom>
          <a:noFill/>
          <a:ln>
            <a:noFill/>
          </a:ln>
        </p:spPr>
        <p:txBody>
          <a:bodyPr spcFirstLastPara="1" wrap="square" lIns="91425" tIns="91425" rIns="91425" bIns="91425" anchor="ctr" anchorCtr="0">
            <a:noAutofit/>
          </a:bodyPr>
          <a:lstStyle/>
          <a:p>
            <a:r>
              <a:rPr lang="es" dirty="0">
                <a:solidFill>
                  <a:schemeClr val="bg1"/>
                </a:solidFill>
              </a:rPr>
              <a:t>03</a:t>
            </a:r>
            <a:endParaRPr dirty="0">
              <a:solidFill>
                <a:schemeClr val="bg1"/>
              </a:solidFill>
            </a:endParaRPr>
          </a:p>
        </p:txBody>
      </p:sp>
      <p:sp>
        <p:nvSpPr>
          <p:cNvPr id="146" name="Google Shape;146;p26"/>
          <p:cNvSpPr txBox="1">
            <a:spLocks noGrp="1"/>
          </p:cNvSpPr>
          <p:nvPr>
            <p:ph type="ctrTitle"/>
          </p:nvPr>
        </p:nvSpPr>
        <p:spPr>
          <a:xfrm>
            <a:off x="3378509" y="57283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1600" dirty="0"/>
          </a:p>
          <a:p>
            <a:pPr marL="0" lvl="0" indent="0" algn="l" rtl="0">
              <a:spcBef>
                <a:spcPts val="0"/>
              </a:spcBef>
              <a:spcAft>
                <a:spcPts val="0"/>
              </a:spcAft>
              <a:buNone/>
            </a:pPr>
            <a:r>
              <a:rPr lang="en-GB" sz="1600" dirty="0"/>
              <a:t>INTRODUCTION</a:t>
            </a:r>
            <a:endParaRPr sz="1600" dirty="0"/>
          </a:p>
        </p:txBody>
      </p:sp>
      <p:sp>
        <p:nvSpPr>
          <p:cNvPr id="148" name="Google Shape;148;p26"/>
          <p:cNvSpPr txBox="1">
            <a:spLocks noGrp="1"/>
          </p:cNvSpPr>
          <p:nvPr>
            <p:ph type="title" idx="2"/>
          </p:nvPr>
        </p:nvSpPr>
        <p:spPr>
          <a:xfrm>
            <a:off x="2023007" y="654113"/>
            <a:ext cx="1278993"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01</a:t>
            </a:r>
            <a:endParaRPr dirty="0">
              <a:solidFill>
                <a:schemeClr val="bg1"/>
              </a:solidFill>
            </a:endParaRPr>
          </a:p>
        </p:txBody>
      </p:sp>
      <p:sp>
        <p:nvSpPr>
          <p:cNvPr id="149" name="Google Shape;149;p26"/>
          <p:cNvSpPr txBox="1">
            <a:spLocks noGrp="1"/>
          </p:cNvSpPr>
          <p:nvPr>
            <p:ph type="ctrTitle" idx="3"/>
          </p:nvPr>
        </p:nvSpPr>
        <p:spPr>
          <a:xfrm>
            <a:off x="3379871" y="140964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dirty="0"/>
              <a:t>PROJECT DESIGN</a:t>
            </a:r>
            <a:endParaRPr sz="1600" dirty="0"/>
          </a:p>
        </p:txBody>
      </p:sp>
      <p:sp>
        <p:nvSpPr>
          <p:cNvPr id="151" name="Google Shape;151;p26"/>
          <p:cNvSpPr txBox="1">
            <a:spLocks noGrp="1"/>
          </p:cNvSpPr>
          <p:nvPr>
            <p:ph type="title" idx="5"/>
          </p:nvPr>
        </p:nvSpPr>
        <p:spPr>
          <a:xfrm>
            <a:off x="2023007" y="1488788"/>
            <a:ext cx="1278993" cy="577800"/>
          </a:xfrm>
          <a:prstGeom prst="rect">
            <a:avLst/>
          </a:prstGeom>
          <a:noFill/>
          <a:ln>
            <a:noFill/>
          </a:ln>
        </p:spPr>
        <p:txBody>
          <a:bodyPr spcFirstLastPara="1" wrap="square" lIns="91425" tIns="91425" rIns="91425" bIns="91425" anchor="ctr" anchorCtr="0">
            <a:noAutofit/>
          </a:bodyPr>
          <a:lstStyle/>
          <a:p>
            <a:r>
              <a:rPr lang="es" dirty="0">
                <a:solidFill>
                  <a:schemeClr val="bg1"/>
                </a:solidFill>
              </a:rPr>
              <a:t>02</a:t>
            </a:r>
            <a:endParaRPr dirty="0">
              <a:solidFill>
                <a:schemeClr val="bg1"/>
              </a:solidFill>
            </a:endParaRPr>
          </a:p>
        </p:txBody>
      </p:sp>
      <p:sp>
        <p:nvSpPr>
          <p:cNvPr id="152" name="Google Shape;152;p26"/>
          <p:cNvSpPr txBox="1">
            <a:spLocks noGrp="1"/>
          </p:cNvSpPr>
          <p:nvPr>
            <p:ph type="ctrTitle" idx="13"/>
          </p:nvPr>
        </p:nvSpPr>
        <p:spPr>
          <a:xfrm>
            <a:off x="3382606" y="3083271"/>
            <a:ext cx="322500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dirty="0"/>
              <a:t>SPOTLIGHT RANDOMISATION</a:t>
            </a:r>
            <a:endParaRPr sz="1600" dirty="0"/>
          </a:p>
        </p:txBody>
      </p:sp>
      <p:sp>
        <p:nvSpPr>
          <p:cNvPr id="154" name="Google Shape;154;p26"/>
          <p:cNvSpPr txBox="1">
            <a:spLocks noGrp="1"/>
          </p:cNvSpPr>
          <p:nvPr>
            <p:ph type="title" idx="15"/>
          </p:nvPr>
        </p:nvSpPr>
        <p:spPr>
          <a:xfrm>
            <a:off x="2023007" y="3158138"/>
            <a:ext cx="1202044" cy="577800"/>
          </a:xfrm>
          <a:prstGeom prst="rect">
            <a:avLst/>
          </a:prstGeom>
          <a:noFill/>
          <a:ln>
            <a:noFill/>
          </a:ln>
        </p:spPr>
        <p:txBody>
          <a:bodyPr spcFirstLastPara="1" wrap="square" lIns="91425" tIns="91425" rIns="91425" bIns="91425" anchor="ctr" anchorCtr="0">
            <a:noAutofit/>
          </a:bodyPr>
          <a:lstStyle/>
          <a:p>
            <a:r>
              <a:rPr lang="es" dirty="0">
                <a:solidFill>
                  <a:schemeClr val="bg1"/>
                </a:solidFill>
              </a:rPr>
              <a:t>04</a:t>
            </a:r>
            <a:endParaRPr dirty="0">
              <a:solidFill>
                <a:schemeClr val="bg1"/>
              </a:solidFill>
            </a:endParaRPr>
          </a:p>
        </p:txBody>
      </p:sp>
      <p:sp>
        <p:nvSpPr>
          <p:cNvPr id="155" name="Google Shape;155;p26"/>
          <p:cNvSpPr txBox="1">
            <a:spLocks noGrp="1"/>
          </p:cNvSpPr>
          <p:nvPr>
            <p:ph type="ctrTitle" idx="16"/>
          </p:nvPr>
        </p:nvSpPr>
        <p:spPr>
          <a:xfrm>
            <a:off x="3382606" y="392008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dirty="0"/>
              <a:t>FUTURE WORK</a:t>
            </a:r>
            <a:endParaRPr sz="1600" dirty="0"/>
          </a:p>
        </p:txBody>
      </p:sp>
      <p:sp>
        <p:nvSpPr>
          <p:cNvPr id="157" name="Google Shape;157;p26"/>
          <p:cNvSpPr txBox="1">
            <a:spLocks noGrp="1"/>
          </p:cNvSpPr>
          <p:nvPr>
            <p:ph type="title" idx="18"/>
          </p:nvPr>
        </p:nvSpPr>
        <p:spPr>
          <a:xfrm>
            <a:off x="2023007" y="3992813"/>
            <a:ext cx="1202044" cy="577800"/>
          </a:xfrm>
          <a:prstGeom prst="rect">
            <a:avLst/>
          </a:prstGeom>
          <a:noFill/>
          <a:ln>
            <a:noFill/>
          </a:ln>
        </p:spPr>
        <p:txBody>
          <a:bodyPr spcFirstLastPara="1" wrap="square" lIns="91425" tIns="91425" rIns="91425" bIns="91425" anchor="ctr" anchorCtr="0">
            <a:noAutofit/>
          </a:bodyPr>
          <a:lstStyle/>
          <a:p>
            <a:r>
              <a:rPr lang="es" dirty="0">
                <a:solidFill>
                  <a:schemeClr val="bg1"/>
                </a:solidFill>
              </a:rPr>
              <a:t>05</a:t>
            </a:r>
            <a:endParaRPr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p:nvPr/>
        </p:nvSpPr>
        <p:spPr>
          <a:xfrm>
            <a:off x="7406385" y="25"/>
            <a:ext cx="1738500" cy="51435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2"/>
          </p:nvPr>
        </p:nvSpPr>
        <p:spPr>
          <a:xfrm rot="5400000">
            <a:off x="5738755" y="2166803"/>
            <a:ext cx="4545646"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4400" dirty="0">
                <a:solidFill>
                  <a:schemeClr val="bg1"/>
                </a:solidFill>
              </a:rPr>
              <a:t>01 </a:t>
            </a:r>
            <a:r>
              <a:rPr lang="es" sz="3200" dirty="0">
                <a:solidFill>
                  <a:schemeClr val="bg1"/>
                </a:solidFill>
              </a:rPr>
              <a:t> </a:t>
            </a:r>
            <a:r>
              <a:rPr lang="en-GB" sz="3200" dirty="0">
                <a:solidFill>
                  <a:schemeClr val="bg1"/>
                </a:solidFill>
              </a:rPr>
              <a:t>INTRODUCTION</a:t>
            </a:r>
            <a:endParaRPr sz="3200" dirty="0">
              <a:solidFill>
                <a:schemeClr val="bg1"/>
              </a:solidFill>
            </a:endParaRPr>
          </a:p>
        </p:txBody>
      </p:sp>
      <p:grpSp>
        <p:nvGrpSpPr>
          <p:cNvPr id="4" name="Group 3">
            <a:extLst>
              <a:ext uri="{FF2B5EF4-FFF2-40B4-BE49-F238E27FC236}">
                <a16:creationId xmlns:a16="http://schemas.microsoft.com/office/drawing/2014/main" id="{E56B1AB5-700D-44C4-8256-80353365CB59}"/>
              </a:ext>
            </a:extLst>
          </p:cNvPr>
          <p:cNvGrpSpPr/>
          <p:nvPr/>
        </p:nvGrpSpPr>
        <p:grpSpPr>
          <a:xfrm>
            <a:off x="0" y="0"/>
            <a:ext cx="7406385" cy="5143475"/>
            <a:chOff x="0" y="0"/>
            <a:chExt cx="7406385" cy="5143475"/>
          </a:xfrm>
        </p:grpSpPr>
        <p:pic>
          <p:nvPicPr>
            <p:cNvPr id="2050" name="Picture 2">
              <a:extLst>
                <a:ext uri="{FF2B5EF4-FFF2-40B4-BE49-F238E27FC236}">
                  <a16:creationId xmlns:a16="http://schemas.microsoft.com/office/drawing/2014/main" id="{4A9CFC8A-1264-41AC-BA7D-7C026FF64F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7" r="-1"/>
            <a:stretch/>
          </p:blipFill>
          <p:spPr bwMode="auto">
            <a:xfrm>
              <a:off x="0" y="1047725"/>
              <a:ext cx="7406385" cy="4095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90B722-D91F-4F92-B359-ED95DA2A780E}"/>
                </a:ext>
              </a:extLst>
            </p:cNvPr>
            <p:cNvSpPr/>
            <p:nvPr/>
          </p:nvSpPr>
          <p:spPr>
            <a:xfrm>
              <a:off x="10160" y="0"/>
              <a:ext cx="7386065" cy="193040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06449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NEED FOR MUSIC SYNCED LIGHTS</a:t>
            </a:r>
            <a:endParaRPr dirty="0"/>
          </a:p>
        </p:txBody>
      </p:sp>
      <p:sp>
        <p:nvSpPr>
          <p:cNvPr id="177" name="Google Shape;177;p28"/>
          <p:cNvSpPr txBox="1">
            <a:spLocks noGrp="1"/>
          </p:cNvSpPr>
          <p:nvPr>
            <p:ph type="subTitle" idx="1"/>
          </p:nvPr>
        </p:nvSpPr>
        <p:spPr>
          <a:xfrm>
            <a:off x="997644" y="1353020"/>
            <a:ext cx="5474276" cy="537000"/>
          </a:xfrm>
          <a:prstGeom prst="rect">
            <a:avLst/>
          </a:prstGeom>
        </p:spPr>
        <p:txBody>
          <a:bodyPr spcFirstLastPara="1" wrap="square" lIns="91425" tIns="91425" rIns="91425" bIns="91425" anchor="t" anchorCtr="0">
            <a:noAutofit/>
          </a:bodyPr>
          <a:lstStyle/>
          <a:p>
            <a:pPr marL="0" lvl="0" indent="0"/>
            <a:r>
              <a:rPr lang="en-US" sz="1800" dirty="0"/>
              <a:t>Current scenario is that there is a person who controls the lights, its movement and its intensity in association with the music. We would like to remove this human part and automate the process. This will help reduce costs and remove errors.</a:t>
            </a:r>
          </a:p>
          <a:p>
            <a:pPr marL="0" lvl="0" indent="0"/>
            <a:endParaRPr lang="en-US" sz="1800" dirty="0"/>
          </a:p>
          <a:p>
            <a:pPr marL="0" lvl="0" indent="0"/>
            <a:r>
              <a:rPr lang="en-US" sz="1800" dirty="0"/>
              <a:t>Started with familiarizing with the software Unreal Engine and implemented a basic stage light control using time delay</a:t>
            </a:r>
            <a:endParaRPr sz="1800" dirty="0"/>
          </a:p>
        </p:txBody>
      </p:sp>
      <p:sp>
        <p:nvSpPr>
          <p:cNvPr id="15" name="Google Shape;420;p43">
            <a:extLst>
              <a:ext uri="{FF2B5EF4-FFF2-40B4-BE49-F238E27FC236}">
                <a16:creationId xmlns:a16="http://schemas.microsoft.com/office/drawing/2014/main" id="{9E0C922B-FBFD-4DBB-AC73-233EF50C9A50}"/>
              </a:ext>
            </a:extLst>
          </p:cNvPr>
          <p:cNvSpPr/>
          <p:nvPr/>
        </p:nvSpPr>
        <p:spPr>
          <a:xfrm>
            <a:off x="6941745" y="4512560"/>
            <a:ext cx="2131135" cy="512100"/>
          </a:xfrm>
          <a:prstGeom prst="rect">
            <a:avLst/>
          </a:prstGeom>
          <a:solidFill>
            <a:srgbClr val="99CCFF">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6;p43">
            <a:extLst>
              <a:ext uri="{FF2B5EF4-FFF2-40B4-BE49-F238E27FC236}">
                <a16:creationId xmlns:a16="http://schemas.microsoft.com/office/drawing/2014/main" id="{962181F5-4FBA-48A6-A7DB-3BE446F983EB}"/>
              </a:ext>
            </a:extLst>
          </p:cNvPr>
          <p:cNvSpPr txBox="1">
            <a:spLocks/>
          </p:cNvSpPr>
          <p:nvPr/>
        </p:nvSpPr>
        <p:spPr>
          <a:xfrm>
            <a:off x="7455455" y="459816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1600"/>
              <a:buFont typeface="Livvic"/>
              <a:buNone/>
              <a:defRPr sz="1800" b="1">
                <a:solidFill>
                  <a:schemeClr val="dk1"/>
                </a:solidFill>
                <a:latin typeface="Livvic"/>
                <a:ea typeface="Livvic"/>
                <a:cs typeface="Livvic"/>
                <a:sym typeface="Livvic"/>
              </a:defRPr>
            </a:lvl1pPr>
            <a:lvl2pPr>
              <a:buClr>
                <a:schemeClr val="dk1"/>
              </a:buClr>
              <a:buSzPts val="1600"/>
              <a:buFont typeface="Livvic"/>
              <a:buNone/>
              <a:defRPr sz="1600" b="1">
                <a:solidFill>
                  <a:schemeClr val="dk1"/>
                </a:solidFill>
                <a:latin typeface="Livvic"/>
                <a:ea typeface="Livvic"/>
                <a:cs typeface="Livvic"/>
                <a:sym typeface="Livvic"/>
              </a:defRPr>
            </a:lvl2pPr>
            <a:lvl3pPr>
              <a:buClr>
                <a:schemeClr val="dk1"/>
              </a:buClr>
              <a:buSzPts val="1600"/>
              <a:buFont typeface="Livvic"/>
              <a:buNone/>
              <a:defRPr sz="1600" b="1">
                <a:solidFill>
                  <a:schemeClr val="dk1"/>
                </a:solidFill>
                <a:latin typeface="Livvic"/>
                <a:ea typeface="Livvic"/>
                <a:cs typeface="Livvic"/>
                <a:sym typeface="Livvic"/>
              </a:defRPr>
            </a:lvl3pPr>
            <a:lvl4pPr>
              <a:buClr>
                <a:schemeClr val="dk1"/>
              </a:buClr>
              <a:buSzPts val="1600"/>
              <a:buFont typeface="Livvic"/>
              <a:buNone/>
              <a:defRPr sz="1600" b="1">
                <a:solidFill>
                  <a:schemeClr val="dk1"/>
                </a:solidFill>
                <a:latin typeface="Livvic"/>
                <a:ea typeface="Livvic"/>
                <a:cs typeface="Livvic"/>
                <a:sym typeface="Livvic"/>
              </a:defRPr>
            </a:lvl4pPr>
            <a:lvl5pPr>
              <a:buClr>
                <a:schemeClr val="dk1"/>
              </a:buClr>
              <a:buSzPts val="1600"/>
              <a:buFont typeface="Livvic"/>
              <a:buNone/>
              <a:defRPr sz="1600" b="1">
                <a:solidFill>
                  <a:schemeClr val="dk1"/>
                </a:solidFill>
                <a:latin typeface="Livvic"/>
                <a:ea typeface="Livvic"/>
                <a:cs typeface="Livvic"/>
                <a:sym typeface="Livvic"/>
              </a:defRPr>
            </a:lvl5pPr>
            <a:lvl6pPr>
              <a:buClr>
                <a:schemeClr val="dk1"/>
              </a:buClr>
              <a:buSzPts val="1600"/>
              <a:buFont typeface="Livvic"/>
              <a:buNone/>
              <a:defRPr sz="1600" b="1">
                <a:solidFill>
                  <a:schemeClr val="dk1"/>
                </a:solidFill>
                <a:latin typeface="Livvic"/>
                <a:ea typeface="Livvic"/>
                <a:cs typeface="Livvic"/>
                <a:sym typeface="Livvic"/>
              </a:defRPr>
            </a:lvl6pPr>
            <a:lvl7pPr>
              <a:buClr>
                <a:schemeClr val="dk1"/>
              </a:buClr>
              <a:buSzPts val="1600"/>
              <a:buFont typeface="Livvic"/>
              <a:buNone/>
              <a:defRPr sz="1600" b="1">
                <a:solidFill>
                  <a:schemeClr val="dk1"/>
                </a:solidFill>
                <a:latin typeface="Livvic"/>
                <a:ea typeface="Livvic"/>
                <a:cs typeface="Livvic"/>
                <a:sym typeface="Livvic"/>
              </a:defRPr>
            </a:lvl7pPr>
            <a:lvl8pPr>
              <a:buClr>
                <a:schemeClr val="dk1"/>
              </a:buClr>
              <a:buSzPts val="1600"/>
              <a:buFont typeface="Livvic"/>
              <a:buNone/>
              <a:defRPr sz="1600" b="1">
                <a:solidFill>
                  <a:schemeClr val="dk1"/>
                </a:solidFill>
                <a:latin typeface="Livvic"/>
                <a:ea typeface="Livvic"/>
                <a:cs typeface="Livvic"/>
                <a:sym typeface="Livvic"/>
              </a:defRPr>
            </a:lvl8pPr>
            <a:lvl9pPr>
              <a:buClr>
                <a:schemeClr val="dk1"/>
              </a:buClr>
              <a:buSzPts val="1600"/>
              <a:buFont typeface="Livvic"/>
              <a:buNone/>
              <a:defRPr sz="1600" b="1">
                <a:solidFill>
                  <a:schemeClr val="dk1"/>
                </a:solidFill>
                <a:latin typeface="Livvic"/>
                <a:ea typeface="Livvic"/>
                <a:cs typeface="Livvic"/>
                <a:sym typeface="Livvic"/>
              </a:defRPr>
            </a:lvl9pPr>
          </a:lstStyle>
          <a:p>
            <a:r>
              <a:rPr lang="en-GB" dirty="0"/>
              <a:t>DEMO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p:nvPr/>
        </p:nvSpPr>
        <p:spPr>
          <a:xfrm>
            <a:off x="-10415" y="25"/>
            <a:ext cx="1738500" cy="51435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2"/>
          </p:nvPr>
        </p:nvSpPr>
        <p:spPr>
          <a:xfrm rot="16200000">
            <a:off x="-1129405" y="2166803"/>
            <a:ext cx="4545646"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400" dirty="0">
                <a:solidFill>
                  <a:schemeClr val="bg1"/>
                </a:solidFill>
              </a:rPr>
              <a:t>02 </a:t>
            </a:r>
            <a:r>
              <a:rPr lang="es" sz="3200" dirty="0">
                <a:solidFill>
                  <a:schemeClr val="bg1"/>
                </a:solidFill>
              </a:rPr>
              <a:t> </a:t>
            </a:r>
            <a:r>
              <a:rPr lang="en-GB" sz="3200" dirty="0">
                <a:solidFill>
                  <a:schemeClr val="bg1"/>
                </a:solidFill>
              </a:rPr>
              <a:t>PROJECT DESIGN</a:t>
            </a:r>
            <a:endParaRPr sz="3200" dirty="0">
              <a:solidFill>
                <a:schemeClr val="bg1"/>
              </a:solidFill>
            </a:endParaRPr>
          </a:p>
        </p:txBody>
      </p:sp>
      <p:pic>
        <p:nvPicPr>
          <p:cNvPr id="1026" name="Picture 2">
            <a:extLst>
              <a:ext uri="{FF2B5EF4-FFF2-40B4-BE49-F238E27FC236}">
                <a16:creationId xmlns:a16="http://schemas.microsoft.com/office/drawing/2014/main" id="{47DDBBB0-7FE6-4C13-969A-1EC04114C2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99" b="4905"/>
          <a:stretch/>
        </p:blipFill>
        <p:spPr bwMode="auto">
          <a:xfrm>
            <a:off x="1728084" y="-1"/>
            <a:ext cx="7415915" cy="51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081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ctrTitle" idx="6"/>
          </p:nvPr>
        </p:nvSpPr>
        <p:spPr>
          <a:xfrm rot="16200000">
            <a:off x="-926975" y="2535303"/>
            <a:ext cx="3681300" cy="5675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STAGE MODELLING</a:t>
            </a:r>
            <a:endParaRPr dirty="0"/>
          </a:p>
        </p:txBody>
      </p:sp>
      <p:sp>
        <p:nvSpPr>
          <p:cNvPr id="177" name="Google Shape;177;p28"/>
          <p:cNvSpPr txBox="1">
            <a:spLocks noGrp="1"/>
          </p:cNvSpPr>
          <p:nvPr>
            <p:ph type="subTitle" idx="1"/>
          </p:nvPr>
        </p:nvSpPr>
        <p:spPr>
          <a:xfrm>
            <a:off x="1606850" y="785368"/>
            <a:ext cx="7070806" cy="3124921"/>
          </a:xfrm>
          <a:prstGeom prst="rect">
            <a:avLst/>
          </a:prstGeom>
        </p:spPr>
        <p:txBody>
          <a:bodyPr spcFirstLastPara="1" wrap="square" lIns="91425" tIns="91425" rIns="91425" bIns="91425" anchor="t" anchorCtr="0">
            <a:noAutofit/>
          </a:bodyPr>
          <a:lstStyle/>
          <a:p>
            <a:pPr marL="342900" lvl="0" indent="-342900" algn="just">
              <a:buSzPct val="100000"/>
              <a:buFont typeface="+mj-lt"/>
              <a:buAutoNum type="arabicPeriod"/>
            </a:pPr>
            <a:r>
              <a:rPr lang="en-US" sz="1800" dirty="0">
                <a:solidFill>
                  <a:schemeClr val="tx1">
                    <a:lumMod val="50000"/>
                  </a:schemeClr>
                </a:solidFill>
                <a:latin typeface="Glacial Indifference" pitchFamily="50" charset="0"/>
              </a:rPr>
              <a:t>Floor for audience</a:t>
            </a:r>
          </a:p>
          <a:p>
            <a:pPr marL="342900" lvl="0" indent="-342900" algn="just">
              <a:buSzPct val="100000"/>
              <a:buFont typeface="+mj-lt"/>
              <a:buAutoNum type="arabicPeriod"/>
            </a:pPr>
            <a:r>
              <a:rPr lang="en-US" sz="1800" dirty="0">
                <a:solidFill>
                  <a:schemeClr val="tx1">
                    <a:lumMod val="50000"/>
                  </a:schemeClr>
                </a:solidFill>
                <a:latin typeface="Glacial Indifference" pitchFamily="50" charset="0"/>
              </a:rPr>
              <a:t>A raised stage for singer and </a:t>
            </a:r>
          </a:p>
          <a:p>
            <a:pPr marL="342900" lvl="0" indent="-342900" algn="just">
              <a:buSzPct val="100000"/>
              <a:buFont typeface="+mj-lt"/>
              <a:buAutoNum type="arabicPeriod"/>
            </a:pPr>
            <a:r>
              <a:rPr lang="en-US" sz="1800" dirty="0">
                <a:solidFill>
                  <a:schemeClr val="tx1">
                    <a:lumMod val="50000"/>
                  </a:schemeClr>
                </a:solidFill>
                <a:latin typeface="Glacial Indifference" pitchFamily="50" charset="0"/>
              </a:rPr>
              <a:t>3*3 spotlight grid whose intensity changes in real time as per characteristics of music. </a:t>
            </a:r>
          </a:p>
          <a:p>
            <a:pPr marL="342900" lvl="0" indent="-342900" algn="just">
              <a:buSzPct val="100000"/>
              <a:buFont typeface="+mj-lt"/>
              <a:buAutoNum type="arabicPeriod"/>
            </a:pPr>
            <a:r>
              <a:rPr lang="en-US" sz="1800" dirty="0">
                <a:solidFill>
                  <a:schemeClr val="tx1">
                    <a:lumMod val="50000"/>
                  </a:schemeClr>
                </a:solidFill>
                <a:latin typeface="Glacial Indifference" pitchFamily="50" charset="0"/>
              </a:rPr>
              <a:t>A singer was imported from existing templates</a:t>
            </a:r>
          </a:p>
          <a:p>
            <a:pPr marL="342900" lvl="0" indent="-342900" algn="just">
              <a:buSzPct val="100000"/>
              <a:buFont typeface="+mj-lt"/>
              <a:buAutoNum type="arabicPeriod"/>
            </a:pPr>
            <a:r>
              <a:rPr lang="en-US" sz="1800" dirty="0">
                <a:solidFill>
                  <a:schemeClr val="tx1">
                    <a:lumMod val="50000"/>
                  </a:schemeClr>
                </a:solidFill>
                <a:latin typeface="Glacial Indifference" pitchFamily="50" charset="0"/>
              </a:rPr>
              <a:t>Three overhead ceiling bars to support spotlights</a:t>
            </a:r>
          </a:p>
          <a:p>
            <a:pPr marL="342900" lvl="0" indent="-342900" algn="just">
              <a:buSzPct val="100000"/>
              <a:buFont typeface="+mj-lt"/>
              <a:buAutoNum type="arabicPeriod"/>
            </a:pPr>
            <a:r>
              <a:rPr lang="en-US" sz="1800" dirty="0">
                <a:solidFill>
                  <a:schemeClr val="tx1">
                    <a:lumMod val="50000"/>
                  </a:schemeClr>
                </a:solidFill>
                <a:latin typeface="Glacial Indifference" pitchFamily="50" charset="0"/>
              </a:rPr>
              <a:t>Static illumination lights around the platform and on ceiling for environment illumination</a:t>
            </a:r>
          </a:p>
          <a:p>
            <a:pPr marL="342900" lvl="0" indent="-342900" algn="just">
              <a:buSzPct val="100000"/>
              <a:buFont typeface="+mj-lt"/>
              <a:buAutoNum type="arabicPeriod"/>
            </a:pPr>
            <a:r>
              <a:rPr lang="en-US" sz="1800" dirty="0">
                <a:solidFill>
                  <a:schemeClr val="tx1">
                    <a:lumMod val="50000"/>
                  </a:schemeClr>
                </a:solidFill>
                <a:latin typeface="Glacial Indifference" pitchFamily="50" charset="0"/>
              </a:rPr>
              <a:t>Two entry staircases</a:t>
            </a:r>
          </a:p>
          <a:p>
            <a:pPr marL="0" lvl="0" indent="0" algn="just">
              <a:buSzPct val="100000"/>
            </a:pPr>
            <a:endParaRPr lang="en-US" sz="1800" dirty="0">
              <a:solidFill>
                <a:schemeClr val="tx1">
                  <a:lumMod val="50000"/>
                </a:schemeClr>
              </a:solidFill>
              <a:latin typeface="Glacial Indifference" pitchFamily="50" charset="0"/>
            </a:endParaRPr>
          </a:p>
          <a:p>
            <a:pPr marL="0" lvl="0" indent="0" algn="just">
              <a:buSzPct val="100000"/>
            </a:pPr>
            <a:r>
              <a:rPr lang="en-US" sz="1800" b="1" dirty="0" err="1">
                <a:solidFill>
                  <a:schemeClr val="tx1">
                    <a:lumMod val="50000"/>
                  </a:schemeClr>
                </a:solidFill>
                <a:latin typeface="Glacial Indifference" pitchFamily="50" charset="0"/>
              </a:rPr>
              <a:t>LightMass</a:t>
            </a:r>
            <a:r>
              <a:rPr lang="en-US" sz="1800" b="1" dirty="0">
                <a:solidFill>
                  <a:schemeClr val="tx1">
                    <a:lumMod val="50000"/>
                  </a:schemeClr>
                </a:solidFill>
                <a:latin typeface="Glacial Indifference" pitchFamily="50" charset="0"/>
              </a:rPr>
              <a:t> Importance Volume</a:t>
            </a:r>
            <a:r>
              <a:rPr lang="en-US" sz="1800" dirty="0">
                <a:solidFill>
                  <a:schemeClr val="tx1">
                    <a:lumMod val="50000"/>
                  </a:schemeClr>
                </a:solidFill>
                <a:latin typeface="Glacial Indifference" pitchFamily="50" charset="0"/>
              </a:rPr>
              <a:t> - To reduce graphics rendering load on GPU</a:t>
            </a:r>
          </a:p>
        </p:txBody>
      </p:sp>
    </p:spTree>
    <p:extLst>
      <p:ext uri="{BB962C8B-B14F-4D97-AF65-F5344CB8AC3E}">
        <p14:creationId xmlns:p14="http://schemas.microsoft.com/office/powerpoint/2010/main" val="3293811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ctrTitle" idx="6"/>
          </p:nvPr>
        </p:nvSpPr>
        <p:spPr>
          <a:xfrm rot="16200000">
            <a:off x="-1263779" y="2198499"/>
            <a:ext cx="4354908" cy="5675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LIGHTS</a:t>
            </a:r>
            <a:endParaRPr dirty="0"/>
          </a:p>
        </p:txBody>
      </p:sp>
      <p:sp>
        <p:nvSpPr>
          <p:cNvPr id="177" name="Google Shape;177;p28"/>
          <p:cNvSpPr txBox="1">
            <a:spLocks noGrp="1"/>
          </p:cNvSpPr>
          <p:nvPr>
            <p:ph type="subTitle" idx="1"/>
          </p:nvPr>
        </p:nvSpPr>
        <p:spPr>
          <a:xfrm>
            <a:off x="1056006" y="152400"/>
            <a:ext cx="8087994" cy="2567115"/>
          </a:xfrm>
          <a:prstGeom prst="rect">
            <a:avLst/>
          </a:prstGeom>
        </p:spPr>
        <p:txBody>
          <a:bodyPr spcFirstLastPara="1" wrap="square" lIns="91425" tIns="91425" rIns="91425" bIns="91425" anchor="t" anchorCtr="0">
            <a:noAutofit/>
          </a:bodyPr>
          <a:lstStyle/>
          <a:p>
            <a:pPr marL="0" lvl="0" indent="0"/>
            <a:r>
              <a:rPr lang="en-US" sz="1600" dirty="0">
                <a:solidFill>
                  <a:srgbClr val="000000"/>
                </a:solidFill>
                <a:latin typeface="Glacial Indifference" pitchFamily="50" charset="0"/>
              </a:rPr>
              <a:t>– </a:t>
            </a:r>
            <a:r>
              <a:rPr lang="en-US" sz="1600" b="1" dirty="0">
                <a:solidFill>
                  <a:srgbClr val="000000"/>
                </a:solidFill>
                <a:latin typeface="Glacial Indifference" pitchFamily="50" charset="0"/>
              </a:rPr>
              <a:t>Intensity</a:t>
            </a:r>
            <a:r>
              <a:rPr lang="en-US" sz="1600" dirty="0">
                <a:solidFill>
                  <a:srgbClr val="000000"/>
                </a:solidFill>
                <a:latin typeface="Glacial Indifference" pitchFamily="50" charset="0"/>
              </a:rPr>
              <a:t> determines how much energy the light outputs into the scene.</a:t>
            </a:r>
          </a:p>
          <a:p>
            <a:pPr marL="0" lvl="0" indent="0"/>
            <a:r>
              <a:rPr lang="en-US" sz="1600" dirty="0">
                <a:solidFill>
                  <a:srgbClr val="000000"/>
                </a:solidFill>
                <a:latin typeface="Glacial Indifference" pitchFamily="50" charset="0"/>
              </a:rPr>
              <a:t>– </a:t>
            </a:r>
            <a:r>
              <a:rPr lang="en-US" sz="1600" b="1" dirty="0">
                <a:solidFill>
                  <a:srgbClr val="000000"/>
                </a:solidFill>
                <a:latin typeface="Glacial Indifference" pitchFamily="50" charset="0"/>
              </a:rPr>
              <a:t>Light Color </a:t>
            </a:r>
            <a:r>
              <a:rPr lang="en-US" sz="1600" dirty="0">
                <a:solidFill>
                  <a:srgbClr val="000000"/>
                </a:solidFill>
                <a:latin typeface="Glacial Indifference" pitchFamily="50" charset="0"/>
              </a:rPr>
              <a:t>will adjust the color of the light and the sprite that represents the light in the editor will change its color to match.</a:t>
            </a:r>
          </a:p>
          <a:p>
            <a:pPr marL="0" lvl="0" indent="0"/>
            <a:r>
              <a:rPr lang="en-US" sz="1600" dirty="0">
                <a:solidFill>
                  <a:srgbClr val="000000"/>
                </a:solidFill>
                <a:latin typeface="Glacial Indifference" pitchFamily="50" charset="0"/>
              </a:rPr>
              <a:t>– </a:t>
            </a:r>
            <a:r>
              <a:rPr lang="en-US" sz="1600" b="1" dirty="0">
                <a:solidFill>
                  <a:srgbClr val="000000"/>
                </a:solidFill>
                <a:latin typeface="Glacial Indifference" pitchFamily="50" charset="0"/>
              </a:rPr>
              <a:t>Attenuation Radius </a:t>
            </a:r>
            <a:r>
              <a:rPr lang="en-US" sz="1600" dirty="0">
                <a:solidFill>
                  <a:srgbClr val="000000"/>
                </a:solidFill>
                <a:latin typeface="Glacial Indifference" pitchFamily="50" charset="0"/>
              </a:rPr>
              <a:t>of the light sets the reach of the light and defines what objects it will affect</a:t>
            </a:r>
          </a:p>
          <a:p>
            <a:pPr marL="0" lvl="0" indent="0"/>
            <a:r>
              <a:rPr lang="en-US" sz="1600" dirty="0">
                <a:solidFill>
                  <a:srgbClr val="000000"/>
                </a:solidFill>
                <a:latin typeface="Glacial Indifference" pitchFamily="50" charset="0"/>
              </a:rPr>
              <a:t>– </a:t>
            </a:r>
            <a:r>
              <a:rPr lang="en-US" sz="1600" b="1" dirty="0">
                <a:solidFill>
                  <a:srgbClr val="000000"/>
                </a:solidFill>
                <a:latin typeface="Glacial Indifference" pitchFamily="50" charset="0"/>
              </a:rPr>
              <a:t>Source Radius </a:t>
            </a:r>
            <a:r>
              <a:rPr lang="en-US" sz="1600" dirty="0">
                <a:solidFill>
                  <a:srgbClr val="000000"/>
                </a:solidFill>
                <a:latin typeface="Glacial Indifference" pitchFamily="50" charset="0"/>
              </a:rPr>
              <a:t>and </a:t>
            </a:r>
            <a:r>
              <a:rPr lang="en-US" sz="1600" b="1" dirty="0">
                <a:solidFill>
                  <a:srgbClr val="000000"/>
                </a:solidFill>
                <a:latin typeface="Glacial Indifference" pitchFamily="50" charset="0"/>
              </a:rPr>
              <a:t>Source Length </a:t>
            </a:r>
            <a:r>
              <a:rPr lang="en-US" sz="1600" dirty="0">
                <a:solidFill>
                  <a:srgbClr val="000000"/>
                </a:solidFill>
                <a:latin typeface="Glacial Indifference" pitchFamily="50" charset="0"/>
              </a:rPr>
              <a:t>define the size of specular highlights on surfaces.</a:t>
            </a:r>
          </a:p>
          <a:p>
            <a:pPr marL="0" lvl="0" indent="0"/>
            <a:r>
              <a:rPr lang="en-US" sz="1600" dirty="0">
                <a:solidFill>
                  <a:srgbClr val="000000"/>
                </a:solidFill>
                <a:latin typeface="Glacial Indifference" pitchFamily="50" charset="0"/>
              </a:rPr>
              <a:t>– </a:t>
            </a:r>
            <a:r>
              <a:rPr lang="en-US" sz="1600" b="1" dirty="0">
                <a:solidFill>
                  <a:srgbClr val="000000"/>
                </a:solidFill>
                <a:latin typeface="Glacial Indifference" pitchFamily="50" charset="0"/>
              </a:rPr>
              <a:t>Static lights </a:t>
            </a:r>
            <a:r>
              <a:rPr lang="en-US" sz="1600" dirty="0">
                <a:solidFill>
                  <a:srgbClr val="000000"/>
                </a:solidFill>
                <a:latin typeface="Glacial Indifference" pitchFamily="50" charset="0"/>
              </a:rPr>
              <a:t>are those whose intensity remains constant throughout the simulation</a:t>
            </a:r>
          </a:p>
          <a:p>
            <a:pPr marL="0" lvl="0" indent="0"/>
            <a:r>
              <a:rPr lang="en-US" sz="1600" dirty="0">
                <a:solidFill>
                  <a:srgbClr val="000000"/>
                </a:solidFill>
                <a:latin typeface="Glacial Indifference" pitchFamily="50" charset="0"/>
              </a:rPr>
              <a:t>– </a:t>
            </a:r>
            <a:r>
              <a:rPr lang="en-US" sz="1600" b="1" dirty="0">
                <a:solidFill>
                  <a:srgbClr val="000000"/>
                </a:solidFill>
                <a:latin typeface="Glacial Indifference" pitchFamily="50" charset="0"/>
              </a:rPr>
              <a:t>Outer cone angle </a:t>
            </a:r>
            <a:r>
              <a:rPr lang="en-US" sz="1600" dirty="0">
                <a:solidFill>
                  <a:srgbClr val="000000"/>
                </a:solidFill>
                <a:latin typeface="Glacial Indifference" pitchFamily="50" charset="0"/>
              </a:rPr>
              <a:t>and </a:t>
            </a:r>
            <a:r>
              <a:rPr lang="en-US" sz="1600" b="1" dirty="0">
                <a:solidFill>
                  <a:srgbClr val="000000"/>
                </a:solidFill>
                <a:latin typeface="Glacial Indifference" pitchFamily="50" charset="0"/>
              </a:rPr>
              <a:t>Inner cone angl</a:t>
            </a:r>
            <a:r>
              <a:rPr lang="en-US" sz="1600" dirty="0">
                <a:solidFill>
                  <a:srgbClr val="000000"/>
                </a:solidFill>
                <a:latin typeface="Glacial Indifference" pitchFamily="50" charset="0"/>
              </a:rPr>
              <a:t>e of spotlights for directing light as required</a:t>
            </a:r>
          </a:p>
        </p:txBody>
      </p:sp>
      <p:pic>
        <p:nvPicPr>
          <p:cNvPr id="14" name="Picture 13">
            <a:extLst>
              <a:ext uri="{FF2B5EF4-FFF2-40B4-BE49-F238E27FC236}">
                <a16:creationId xmlns:a16="http://schemas.microsoft.com/office/drawing/2014/main" id="{92E8EA63-1483-4E22-B4AF-A950E145F3BA}"/>
              </a:ext>
            </a:extLst>
          </p:cNvPr>
          <p:cNvPicPr/>
          <p:nvPr/>
        </p:nvPicPr>
        <p:blipFill rotWithShape="1">
          <a:blip r:embed="rId3">
            <a:extLst>
              <a:ext uri="{28A0092B-C50C-407E-A947-70E740481C1C}">
                <a14:useLocalDpi xmlns:a14="http://schemas.microsoft.com/office/drawing/2010/main" val="0"/>
              </a:ext>
            </a:extLst>
          </a:blip>
          <a:srcRect b="9672"/>
          <a:stretch/>
        </p:blipFill>
        <p:spPr>
          <a:xfrm>
            <a:off x="2620645" y="2268894"/>
            <a:ext cx="4531995" cy="2722206"/>
          </a:xfrm>
          <a:prstGeom prst="rect">
            <a:avLst/>
          </a:prstGeom>
        </p:spPr>
      </p:pic>
    </p:spTree>
    <p:extLst>
      <p:ext uri="{BB962C8B-B14F-4D97-AF65-F5344CB8AC3E}">
        <p14:creationId xmlns:p14="http://schemas.microsoft.com/office/powerpoint/2010/main" val="2021618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ctrTitle" idx="6"/>
          </p:nvPr>
        </p:nvSpPr>
        <p:spPr>
          <a:xfrm rot="16200000">
            <a:off x="-1355159" y="2198499"/>
            <a:ext cx="4354908" cy="5675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SPOTLIGHT ANIMATION DESIGN</a:t>
            </a:r>
            <a:endParaRPr dirty="0"/>
          </a:p>
        </p:txBody>
      </p:sp>
      <p:sp>
        <p:nvSpPr>
          <p:cNvPr id="178" name="Google Shape;178;p28"/>
          <p:cNvSpPr txBox="1">
            <a:spLocks noGrp="1"/>
          </p:cNvSpPr>
          <p:nvPr>
            <p:ph type="subTitle" idx="3"/>
          </p:nvPr>
        </p:nvSpPr>
        <p:spPr>
          <a:xfrm>
            <a:off x="1759514" y="238453"/>
            <a:ext cx="5998210" cy="1181947"/>
          </a:xfrm>
          <a:prstGeom prst="rect">
            <a:avLst/>
          </a:prstGeom>
        </p:spPr>
        <p:txBody>
          <a:bodyPr spcFirstLastPara="1" wrap="square" lIns="91425" tIns="91425" rIns="91425" bIns="91425" anchor="t" anchorCtr="0">
            <a:noAutofit/>
          </a:bodyPr>
          <a:lstStyle/>
          <a:p>
            <a:pPr marL="0" lvl="0" indent="0"/>
            <a:r>
              <a:rPr lang="en-US" sz="1600" dirty="0">
                <a:solidFill>
                  <a:srgbClr val="000000"/>
                </a:solidFill>
              </a:rPr>
              <a:t>Blueprint allows for visual scripting of simulation events.</a:t>
            </a:r>
          </a:p>
          <a:p>
            <a:pPr marL="0" lvl="0" indent="0"/>
            <a:endParaRPr sz="2400" dirty="0">
              <a:solidFill>
                <a:srgbClr val="000000"/>
              </a:solidFill>
            </a:endParaRPr>
          </a:p>
        </p:txBody>
      </p:sp>
      <p:sp>
        <p:nvSpPr>
          <p:cNvPr id="13" name="Google Shape;180;p28">
            <a:extLst>
              <a:ext uri="{FF2B5EF4-FFF2-40B4-BE49-F238E27FC236}">
                <a16:creationId xmlns:a16="http://schemas.microsoft.com/office/drawing/2014/main" id="{521E8515-CB3D-4243-AA86-CAC11178AAC7}"/>
              </a:ext>
            </a:extLst>
          </p:cNvPr>
          <p:cNvSpPr txBox="1">
            <a:spLocks/>
          </p:cNvSpPr>
          <p:nvPr/>
        </p:nvSpPr>
        <p:spPr>
          <a:xfrm>
            <a:off x="6136921" y="226628"/>
            <a:ext cx="1901029"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en-US" dirty="0">
                <a:solidFill>
                  <a:schemeClr val="lt1"/>
                </a:solidFill>
              </a:rPr>
              <a:t>SMOOTH</a:t>
            </a:r>
          </a:p>
        </p:txBody>
      </p:sp>
      <p:sp>
        <p:nvSpPr>
          <p:cNvPr id="11" name="Google Shape;420;p43">
            <a:extLst>
              <a:ext uri="{FF2B5EF4-FFF2-40B4-BE49-F238E27FC236}">
                <a16:creationId xmlns:a16="http://schemas.microsoft.com/office/drawing/2014/main" id="{F88581F2-0AE0-484D-B8BB-AA53BDA6172E}"/>
              </a:ext>
            </a:extLst>
          </p:cNvPr>
          <p:cNvSpPr/>
          <p:nvPr/>
        </p:nvSpPr>
        <p:spPr>
          <a:xfrm>
            <a:off x="6941745" y="4512560"/>
            <a:ext cx="2131135" cy="512100"/>
          </a:xfrm>
          <a:prstGeom prst="rect">
            <a:avLst/>
          </a:prstGeom>
          <a:solidFill>
            <a:srgbClr val="99CCFF">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6;p43">
            <a:extLst>
              <a:ext uri="{FF2B5EF4-FFF2-40B4-BE49-F238E27FC236}">
                <a16:creationId xmlns:a16="http://schemas.microsoft.com/office/drawing/2014/main" id="{7E8BD875-253B-4718-B44E-B46BD1BD2D67}"/>
              </a:ext>
            </a:extLst>
          </p:cNvPr>
          <p:cNvSpPr txBox="1">
            <a:spLocks/>
          </p:cNvSpPr>
          <p:nvPr/>
        </p:nvSpPr>
        <p:spPr>
          <a:xfrm>
            <a:off x="7455455" y="4598160"/>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1600"/>
              <a:buFont typeface="Livvic"/>
              <a:buNone/>
              <a:defRPr sz="1800" b="1">
                <a:solidFill>
                  <a:schemeClr val="dk1"/>
                </a:solidFill>
                <a:latin typeface="Livvic"/>
                <a:ea typeface="Livvic"/>
                <a:cs typeface="Livvic"/>
                <a:sym typeface="Livvic"/>
              </a:defRPr>
            </a:lvl1pPr>
            <a:lvl2pPr>
              <a:buClr>
                <a:schemeClr val="dk1"/>
              </a:buClr>
              <a:buSzPts val="1600"/>
              <a:buFont typeface="Livvic"/>
              <a:buNone/>
              <a:defRPr sz="1600" b="1">
                <a:solidFill>
                  <a:schemeClr val="dk1"/>
                </a:solidFill>
                <a:latin typeface="Livvic"/>
                <a:ea typeface="Livvic"/>
                <a:cs typeface="Livvic"/>
                <a:sym typeface="Livvic"/>
              </a:defRPr>
            </a:lvl2pPr>
            <a:lvl3pPr>
              <a:buClr>
                <a:schemeClr val="dk1"/>
              </a:buClr>
              <a:buSzPts val="1600"/>
              <a:buFont typeface="Livvic"/>
              <a:buNone/>
              <a:defRPr sz="1600" b="1">
                <a:solidFill>
                  <a:schemeClr val="dk1"/>
                </a:solidFill>
                <a:latin typeface="Livvic"/>
                <a:ea typeface="Livvic"/>
                <a:cs typeface="Livvic"/>
                <a:sym typeface="Livvic"/>
              </a:defRPr>
            </a:lvl3pPr>
            <a:lvl4pPr>
              <a:buClr>
                <a:schemeClr val="dk1"/>
              </a:buClr>
              <a:buSzPts val="1600"/>
              <a:buFont typeface="Livvic"/>
              <a:buNone/>
              <a:defRPr sz="1600" b="1">
                <a:solidFill>
                  <a:schemeClr val="dk1"/>
                </a:solidFill>
                <a:latin typeface="Livvic"/>
                <a:ea typeface="Livvic"/>
                <a:cs typeface="Livvic"/>
                <a:sym typeface="Livvic"/>
              </a:defRPr>
            </a:lvl4pPr>
            <a:lvl5pPr>
              <a:buClr>
                <a:schemeClr val="dk1"/>
              </a:buClr>
              <a:buSzPts val="1600"/>
              <a:buFont typeface="Livvic"/>
              <a:buNone/>
              <a:defRPr sz="1600" b="1">
                <a:solidFill>
                  <a:schemeClr val="dk1"/>
                </a:solidFill>
                <a:latin typeface="Livvic"/>
                <a:ea typeface="Livvic"/>
                <a:cs typeface="Livvic"/>
                <a:sym typeface="Livvic"/>
              </a:defRPr>
            </a:lvl5pPr>
            <a:lvl6pPr>
              <a:buClr>
                <a:schemeClr val="dk1"/>
              </a:buClr>
              <a:buSzPts val="1600"/>
              <a:buFont typeface="Livvic"/>
              <a:buNone/>
              <a:defRPr sz="1600" b="1">
                <a:solidFill>
                  <a:schemeClr val="dk1"/>
                </a:solidFill>
                <a:latin typeface="Livvic"/>
                <a:ea typeface="Livvic"/>
                <a:cs typeface="Livvic"/>
                <a:sym typeface="Livvic"/>
              </a:defRPr>
            </a:lvl6pPr>
            <a:lvl7pPr>
              <a:buClr>
                <a:schemeClr val="dk1"/>
              </a:buClr>
              <a:buSzPts val="1600"/>
              <a:buFont typeface="Livvic"/>
              <a:buNone/>
              <a:defRPr sz="1600" b="1">
                <a:solidFill>
                  <a:schemeClr val="dk1"/>
                </a:solidFill>
                <a:latin typeface="Livvic"/>
                <a:ea typeface="Livvic"/>
                <a:cs typeface="Livvic"/>
                <a:sym typeface="Livvic"/>
              </a:defRPr>
            </a:lvl7pPr>
            <a:lvl8pPr>
              <a:buClr>
                <a:schemeClr val="dk1"/>
              </a:buClr>
              <a:buSzPts val="1600"/>
              <a:buFont typeface="Livvic"/>
              <a:buNone/>
              <a:defRPr sz="1600" b="1">
                <a:solidFill>
                  <a:schemeClr val="dk1"/>
                </a:solidFill>
                <a:latin typeface="Livvic"/>
                <a:ea typeface="Livvic"/>
                <a:cs typeface="Livvic"/>
                <a:sym typeface="Livvic"/>
              </a:defRPr>
            </a:lvl8pPr>
            <a:lvl9pPr>
              <a:buClr>
                <a:schemeClr val="dk1"/>
              </a:buClr>
              <a:buSzPts val="1600"/>
              <a:buFont typeface="Livvic"/>
              <a:buNone/>
              <a:defRPr sz="1600" b="1">
                <a:solidFill>
                  <a:schemeClr val="dk1"/>
                </a:solidFill>
                <a:latin typeface="Livvic"/>
                <a:ea typeface="Livvic"/>
                <a:cs typeface="Livvic"/>
                <a:sym typeface="Livvic"/>
              </a:defRPr>
            </a:lvl9pPr>
          </a:lstStyle>
          <a:p>
            <a:r>
              <a:rPr lang="en-GB" dirty="0"/>
              <a:t>DEMO</a:t>
            </a:r>
          </a:p>
        </p:txBody>
      </p:sp>
      <p:pic>
        <p:nvPicPr>
          <p:cNvPr id="15" name="Picture 14" title="Inserting image...">
            <a:extLst>
              <a:ext uri="{FF2B5EF4-FFF2-40B4-BE49-F238E27FC236}">
                <a16:creationId xmlns:a16="http://schemas.microsoft.com/office/drawing/2014/main" id="{F036F5BD-DD29-43F6-A3BB-250CE2C59276}"/>
              </a:ext>
            </a:extLst>
          </p:cNvPr>
          <p:cNvPicPr/>
          <p:nvPr/>
        </p:nvPicPr>
        <p:blipFill rotWithShape="1">
          <a:blip r:embed="rId3">
            <a:extLst>
              <a:ext uri="{28A0092B-C50C-407E-A947-70E740481C1C}">
                <a14:useLocalDpi xmlns:a14="http://schemas.microsoft.com/office/drawing/2010/main" val="0"/>
              </a:ext>
            </a:extLst>
          </a:blip>
          <a:srcRect r="10823"/>
          <a:stretch/>
        </p:blipFill>
        <p:spPr bwMode="auto">
          <a:xfrm>
            <a:off x="1759514" y="769620"/>
            <a:ext cx="5998210" cy="36042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1749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p:nvPr/>
        </p:nvSpPr>
        <p:spPr>
          <a:xfrm>
            <a:off x="7447280" y="0"/>
            <a:ext cx="1738500" cy="51435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2"/>
          </p:nvPr>
        </p:nvSpPr>
        <p:spPr>
          <a:xfrm rot="5400000">
            <a:off x="5931795" y="2166803"/>
            <a:ext cx="4545646"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4400" dirty="0">
                <a:solidFill>
                  <a:schemeClr val="bg1"/>
                </a:solidFill>
              </a:rPr>
              <a:t>03 </a:t>
            </a:r>
            <a:r>
              <a:rPr lang="es" sz="3200" dirty="0">
                <a:solidFill>
                  <a:schemeClr val="bg1"/>
                </a:solidFill>
              </a:rPr>
              <a:t> </a:t>
            </a:r>
            <a:r>
              <a:rPr lang="en-GB" sz="3200" dirty="0">
                <a:solidFill>
                  <a:schemeClr val="bg1"/>
                </a:solidFill>
              </a:rPr>
              <a:t>AUDIO ANALYSIS</a:t>
            </a:r>
            <a:endParaRPr sz="3200" dirty="0">
              <a:solidFill>
                <a:schemeClr val="bg1"/>
              </a:solidFill>
            </a:endParaRPr>
          </a:p>
        </p:txBody>
      </p:sp>
      <p:pic>
        <p:nvPicPr>
          <p:cNvPr id="6" name="Picture 5">
            <a:extLst>
              <a:ext uri="{FF2B5EF4-FFF2-40B4-BE49-F238E27FC236}">
                <a16:creationId xmlns:a16="http://schemas.microsoft.com/office/drawing/2014/main" id="{6B2B2510-235C-46FC-AD20-DF207C9BF062}"/>
              </a:ext>
            </a:extLst>
          </p:cNvPr>
          <p:cNvPicPr/>
          <p:nvPr/>
        </p:nvPicPr>
        <p:blipFill>
          <a:blip r:embed="rId3">
            <a:extLst>
              <a:ext uri="{28A0092B-C50C-407E-A947-70E740481C1C}">
                <a14:useLocalDpi xmlns:a14="http://schemas.microsoft.com/office/drawing/2010/main" val="0"/>
              </a:ext>
            </a:extLst>
          </a:blip>
          <a:stretch>
            <a:fillRect/>
          </a:stretch>
        </p:blipFill>
        <p:spPr>
          <a:xfrm>
            <a:off x="685896" y="1036955"/>
            <a:ext cx="6527165" cy="2175510"/>
          </a:xfrm>
          <a:prstGeom prst="rect">
            <a:avLst/>
          </a:prstGeom>
        </p:spPr>
      </p:pic>
      <p:sp>
        <p:nvSpPr>
          <p:cNvPr id="2" name="TextBox 1">
            <a:extLst>
              <a:ext uri="{FF2B5EF4-FFF2-40B4-BE49-F238E27FC236}">
                <a16:creationId xmlns:a16="http://schemas.microsoft.com/office/drawing/2014/main" id="{B21FA01E-E3DB-4C80-B31A-71260E2CB0C3}"/>
              </a:ext>
            </a:extLst>
          </p:cNvPr>
          <p:cNvSpPr txBox="1"/>
          <p:nvPr/>
        </p:nvSpPr>
        <p:spPr>
          <a:xfrm>
            <a:off x="833120" y="3606800"/>
            <a:ext cx="6390336" cy="738664"/>
          </a:xfrm>
          <a:prstGeom prst="rect">
            <a:avLst/>
          </a:prstGeom>
          <a:noFill/>
        </p:spPr>
        <p:txBody>
          <a:bodyPr wrap="square" rtlCol="0">
            <a:spAutoFit/>
          </a:bodyPr>
          <a:lstStyle/>
          <a:p>
            <a:r>
              <a:rPr lang="en-US" dirty="0">
                <a:latin typeface="Glacial Indifference" pitchFamily="50" charset="0"/>
              </a:rPr>
              <a:t>The analysis of audio was performed in MATLAB and then, due to limited functionalities of MATLAB and open-source nature of Python, using the </a:t>
            </a:r>
            <a:r>
              <a:rPr lang="en-US" dirty="0" err="1">
                <a:latin typeface="Glacial Indifference" pitchFamily="50" charset="0"/>
              </a:rPr>
              <a:t>Librosa</a:t>
            </a:r>
            <a:r>
              <a:rPr lang="en-US" dirty="0">
                <a:latin typeface="Glacial Indifference" pitchFamily="50" charset="0"/>
              </a:rPr>
              <a:t> library of Python.</a:t>
            </a:r>
            <a:endParaRPr lang="en-GB" dirty="0">
              <a:latin typeface="Glacial Indifference" pitchFamily="50" charset="0"/>
            </a:endParaRPr>
          </a:p>
        </p:txBody>
      </p:sp>
    </p:spTree>
    <p:extLst>
      <p:ext uri="{BB962C8B-B14F-4D97-AF65-F5344CB8AC3E}">
        <p14:creationId xmlns:p14="http://schemas.microsoft.com/office/powerpoint/2010/main" val="964715199"/>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2965</TotalTime>
  <Words>1021</Words>
  <Application>Microsoft Office PowerPoint</Application>
  <PresentationFormat>On-screen Show (16:9)</PresentationFormat>
  <Paragraphs>94</Paragraphs>
  <Slides>18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Glacial Indifference</vt:lpstr>
      <vt:lpstr>Fira Sans Extra Condensed Medium</vt:lpstr>
      <vt:lpstr>Roboto</vt:lpstr>
      <vt:lpstr>Livvic</vt:lpstr>
      <vt:lpstr>Cambria Math</vt:lpstr>
      <vt:lpstr>Arial</vt:lpstr>
      <vt:lpstr>Catamaran Light</vt:lpstr>
      <vt:lpstr>Engineering Project Proposal by Slidesgo</vt:lpstr>
      <vt:lpstr>MUSIC SYNCHRONISED STAGE LIGHTS</vt:lpstr>
      <vt:lpstr>TABLE OF CONTENTS</vt:lpstr>
      <vt:lpstr>01  INTRODUCTION</vt:lpstr>
      <vt:lpstr>NEED FOR MUSIC SYNCED LIGHTS</vt:lpstr>
      <vt:lpstr>02  PROJECT DESIGN</vt:lpstr>
      <vt:lpstr>STAGE MODELLING</vt:lpstr>
      <vt:lpstr>LIGHTS</vt:lpstr>
      <vt:lpstr>SPOTLIGHT ANIMATION DESIGN</vt:lpstr>
      <vt:lpstr>03  AUDIO ANALYSIS</vt:lpstr>
      <vt:lpstr>MEL SPECTOGRAM</vt:lpstr>
      <vt:lpstr>SEPARATING HARMONIC AND PERCUSSION COMPONENTS </vt:lpstr>
      <vt:lpstr>BEAT TRACKING AND TEMPO</vt:lpstr>
      <vt:lpstr>CHROMAGRAM</vt:lpstr>
      <vt:lpstr>04  SPOTLIGHT RANDOMISATION</vt:lpstr>
      <vt:lpstr>SPOTLIGHT CONTROL</vt:lpstr>
      <vt:lpstr>05  FUTURE WORK</vt:lpstr>
      <vt:lpstr>EXPANSION ON CURRENT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PROJECT PROPOSAL</dc:title>
  <dc:creator>Tanya Gupta</dc:creator>
  <cp:lastModifiedBy>Tanya Gupta</cp:lastModifiedBy>
  <cp:revision>147</cp:revision>
  <dcterms:modified xsi:type="dcterms:W3CDTF">2020-02-05T07:40:45Z</dcterms:modified>
</cp:coreProperties>
</file>